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368" r:id="rId3"/>
    <p:sldId id="362" r:id="rId4"/>
    <p:sldId id="369" r:id="rId5"/>
    <p:sldId id="371" r:id="rId6"/>
    <p:sldId id="372" r:id="rId7"/>
    <p:sldId id="373" r:id="rId8"/>
    <p:sldId id="374" r:id="rId9"/>
    <p:sldId id="375" r:id="rId10"/>
    <p:sldId id="376" r:id="rId11"/>
    <p:sldId id="366" r:id="rId12"/>
    <p:sldId id="377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990033"/>
    <a:srgbClr val="A50021"/>
    <a:srgbClr val="3333CC"/>
    <a:srgbClr val="009900"/>
    <a:srgbClr val="D60093"/>
    <a:srgbClr val="FF3300"/>
    <a:srgbClr val="CC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459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Факторы, обусловившие внесение изменений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B47DDA22-7E92-4CD4-A0E0-4317238B5E60}">
      <dgm:prSet phldrT="[Текст]" custT="1"/>
      <dgm:spPr/>
      <dgm:t>
        <a:bodyPr/>
        <a:lstStyle/>
        <a:p>
          <a:pPr algn="just"/>
          <a:r>
            <a:rPr lang="ru-RU" sz="2400" dirty="0" smtClean="0"/>
            <a:t>внесение изменений и дополнений в Закон «О государственном аудите и финансовом контроле»;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59CE27-F06F-4FD0-8F14-2AA1B480FB0A}" type="parTrans" cxnId="{D05FA600-7187-4CF3-9742-F93BA8BFA1DF}">
      <dgm:prSet/>
      <dgm:spPr/>
      <dgm:t>
        <a:bodyPr/>
        <a:lstStyle/>
        <a:p>
          <a:endParaRPr lang="ru-RU"/>
        </a:p>
      </dgm:t>
    </dgm:pt>
    <dgm:pt modelId="{CAFC79FA-8676-4BCB-B1A8-535EBCB6BA17}" type="sibTrans" cxnId="{D05FA600-7187-4CF3-9742-F93BA8BFA1DF}">
      <dgm:prSet/>
      <dgm:spPr/>
      <dgm:t>
        <a:bodyPr/>
        <a:lstStyle/>
        <a:p>
          <a:endParaRPr lang="ru-RU"/>
        </a:p>
      </dgm:t>
    </dgm:pt>
    <dgm:pt modelId="{2DB78CB6-2E38-425A-8D31-94D2A4AD2DCB}">
      <dgm:prSet custT="1"/>
      <dgm:spPr/>
      <dgm:t>
        <a:bodyPr/>
        <a:lstStyle/>
        <a:p>
          <a:pPr algn="just"/>
          <a:r>
            <a:rPr lang="ru-RU" sz="2400" dirty="0" smtClean="0"/>
            <a:t>результаты внешнего и внутреннего анализа коррупционных рисков ;</a:t>
          </a:r>
        </a:p>
      </dgm:t>
    </dgm:pt>
    <dgm:pt modelId="{83217EE0-FC43-4000-BC06-252B5162B0BD}" type="parTrans" cxnId="{1174116B-2F31-4555-B0AF-BD76F423A309}">
      <dgm:prSet/>
      <dgm:spPr/>
      <dgm:t>
        <a:bodyPr/>
        <a:lstStyle/>
        <a:p>
          <a:endParaRPr lang="ru-RU"/>
        </a:p>
      </dgm:t>
    </dgm:pt>
    <dgm:pt modelId="{5696A15B-42DD-4BC6-9B8C-09608DC68806}" type="sibTrans" cxnId="{1174116B-2F31-4555-B0AF-BD76F423A309}">
      <dgm:prSet/>
      <dgm:spPr/>
      <dgm:t>
        <a:bodyPr/>
        <a:lstStyle/>
        <a:p>
          <a:endParaRPr lang="ru-RU"/>
        </a:p>
      </dgm:t>
    </dgm:pt>
    <dgm:pt modelId="{897388FC-CD84-4606-88C5-709A3AA13758}">
      <dgm:prSet custT="1"/>
      <dgm:spPr/>
      <dgm:t>
        <a:bodyPr/>
        <a:lstStyle/>
        <a:p>
          <a:pPr algn="just"/>
          <a:r>
            <a:rPr lang="ru-RU" sz="2400" dirty="0" smtClean="0"/>
            <a:t>предложения членов и структурных подразделений Счетного комитета, а также ревизионных комиссий, направленные на оптимизацию отдельных процессов аудиторского мероприятия.</a:t>
          </a:r>
        </a:p>
      </dgm:t>
    </dgm:pt>
    <dgm:pt modelId="{AC2D4D56-77AC-4B8F-9478-289566B33821}" type="parTrans" cxnId="{8ACF6580-606F-4944-8105-7E75C66259D8}">
      <dgm:prSet/>
      <dgm:spPr/>
      <dgm:t>
        <a:bodyPr/>
        <a:lstStyle/>
        <a:p>
          <a:endParaRPr lang="ru-RU"/>
        </a:p>
      </dgm:t>
    </dgm:pt>
    <dgm:pt modelId="{0A002160-8804-4C5D-AFD1-FE24B9651C0A}" type="sibTrans" cxnId="{8ACF6580-606F-4944-8105-7E75C66259D8}">
      <dgm:prSet/>
      <dgm:spPr/>
      <dgm:t>
        <a:bodyPr/>
        <a:lstStyle/>
        <a:p>
          <a:endParaRPr lang="ru-RU"/>
        </a:p>
      </dgm:t>
    </dgm:pt>
    <dgm:pt modelId="{F0227401-735E-4597-AC2C-15F5FE435466}">
      <dgm:prSet custT="1"/>
      <dgm:spPr/>
      <dgm:t>
        <a:bodyPr/>
        <a:lstStyle/>
        <a:p>
          <a:pPr algn="l"/>
          <a:endParaRPr lang="ru-RU" sz="2400" dirty="0" smtClean="0"/>
        </a:p>
      </dgm:t>
    </dgm:pt>
    <dgm:pt modelId="{E0A8D87B-4246-4C8D-8218-228B4C5A7CDA}" type="parTrans" cxnId="{589F4BDD-2317-4BDC-8CB2-03B658412347}">
      <dgm:prSet/>
      <dgm:spPr/>
      <dgm:t>
        <a:bodyPr/>
        <a:lstStyle/>
        <a:p>
          <a:endParaRPr lang="ru-RU"/>
        </a:p>
      </dgm:t>
    </dgm:pt>
    <dgm:pt modelId="{5B591177-652F-46AE-BB94-FD2B7A77E49C}" type="sibTrans" cxnId="{589F4BDD-2317-4BDC-8CB2-03B658412347}">
      <dgm:prSet/>
      <dgm:spPr/>
      <dgm:t>
        <a:bodyPr/>
        <a:lstStyle/>
        <a:p>
          <a:endParaRPr lang="ru-RU"/>
        </a:p>
      </dgm:t>
    </dgm:pt>
    <dgm:pt modelId="{BFF5192C-6FC4-489D-8415-112C6FBDF1D9}">
      <dgm:prSet phldrT="[Текст]" custT="1"/>
      <dgm:spPr/>
      <dgm:t>
        <a:bodyPr/>
        <a:lstStyle/>
        <a:p>
          <a:pPr algn="just"/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33E251-C39B-4C51-B4A3-9B7A880B4D79}" type="parTrans" cxnId="{F0A4908B-3227-4AB8-9ED6-A763B7069818}">
      <dgm:prSet/>
      <dgm:spPr/>
      <dgm:t>
        <a:bodyPr/>
        <a:lstStyle/>
        <a:p>
          <a:endParaRPr lang="ru-RU"/>
        </a:p>
      </dgm:t>
    </dgm:pt>
    <dgm:pt modelId="{61CB904C-5148-4D93-A594-A2672DB26668}" type="sibTrans" cxnId="{F0A4908B-3227-4AB8-9ED6-A763B7069818}">
      <dgm:prSet/>
      <dgm:spPr/>
      <dgm:t>
        <a:bodyPr/>
        <a:lstStyle/>
        <a:p>
          <a:endParaRPr lang="ru-RU"/>
        </a:p>
      </dgm:t>
    </dgm:pt>
    <dgm:pt modelId="{4A94BAFA-F478-4D31-B47E-50DB832525B0}">
      <dgm:prSet custT="1"/>
      <dgm:spPr/>
      <dgm:t>
        <a:bodyPr/>
        <a:lstStyle/>
        <a:p>
          <a:pPr algn="just"/>
          <a:endParaRPr lang="ru-RU" sz="2400" dirty="0" smtClean="0"/>
        </a:p>
      </dgm:t>
    </dgm:pt>
    <dgm:pt modelId="{06667CCF-535C-41D6-8A2E-A5C903019EFB}" type="parTrans" cxnId="{DC039B0D-CFAF-49F0-A9D4-784473C50598}">
      <dgm:prSet/>
      <dgm:spPr/>
      <dgm:t>
        <a:bodyPr/>
        <a:lstStyle/>
        <a:p>
          <a:endParaRPr lang="ru-RU"/>
        </a:p>
      </dgm:t>
    </dgm:pt>
    <dgm:pt modelId="{A8ADFFF6-DE0D-4E61-B0A5-8A2A8CBDE73E}" type="sibTrans" cxnId="{DC039B0D-CFAF-49F0-A9D4-784473C50598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51664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9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F4BDD-2317-4BDC-8CB2-03B658412347}" srcId="{D5A20C1D-94A2-41A2-819E-966FA0F79088}" destId="{F0227401-735E-4597-AC2C-15F5FE435466}" srcOrd="5" destOrd="0" parTransId="{E0A8D87B-4246-4C8D-8218-228B4C5A7CDA}" sibTransId="{5B591177-652F-46AE-BB94-FD2B7A77E49C}"/>
    <dgm:cxn modelId="{F0A4908B-3227-4AB8-9ED6-A763B7069818}" srcId="{D5A20C1D-94A2-41A2-819E-966FA0F79088}" destId="{BFF5192C-6FC4-489D-8415-112C6FBDF1D9}" srcOrd="1" destOrd="0" parTransId="{7B33E251-C39B-4C51-B4A3-9B7A880B4D79}" sibTransId="{61CB904C-5148-4D93-A594-A2672DB26668}"/>
    <dgm:cxn modelId="{0365B8AC-62E0-41D5-B31C-6233EC36A431}" type="presOf" srcId="{B47DDA22-7E92-4CD4-A0E0-4317238B5E60}" destId="{C07EB5D1-5AA3-4B42-AD67-F79B2274F5D5}" srcOrd="0" destOrd="0" presId="urn:microsoft.com/office/officeart/2005/8/layout/list1"/>
    <dgm:cxn modelId="{2CAD986A-BE12-4C26-A2E6-10DE63F55129}" type="presOf" srcId="{F0227401-735E-4597-AC2C-15F5FE435466}" destId="{C07EB5D1-5AA3-4B42-AD67-F79B2274F5D5}" srcOrd="0" destOrd="5" presId="urn:microsoft.com/office/officeart/2005/8/layout/list1"/>
    <dgm:cxn modelId="{1174116B-2F31-4555-B0AF-BD76F423A309}" srcId="{D5A20C1D-94A2-41A2-819E-966FA0F79088}" destId="{2DB78CB6-2E38-425A-8D31-94D2A4AD2DCB}" srcOrd="2" destOrd="0" parTransId="{83217EE0-FC43-4000-BC06-252B5162B0BD}" sibTransId="{5696A15B-42DD-4BC6-9B8C-09608DC68806}"/>
    <dgm:cxn modelId="{D05FA600-7187-4CF3-9742-F93BA8BFA1DF}" srcId="{D5A20C1D-94A2-41A2-819E-966FA0F79088}" destId="{B47DDA22-7E92-4CD4-A0E0-4317238B5E60}" srcOrd="0" destOrd="0" parTransId="{0D59CE27-F06F-4FD0-8F14-2AA1B480FB0A}" sibTransId="{CAFC79FA-8676-4BCB-B1A8-535EBCB6BA17}"/>
    <dgm:cxn modelId="{DC039B0D-CFAF-49F0-A9D4-784473C50598}" srcId="{D5A20C1D-94A2-41A2-819E-966FA0F79088}" destId="{4A94BAFA-F478-4D31-B47E-50DB832525B0}" srcOrd="3" destOrd="0" parTransId="{06667CCF-535C-41D6-8A2E-A5C903019EFB}" sibTransId="{A8ADFFF6-DE0D-4E61-B0A5-8A2A8CBDE73E}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5EE39626-48A8-4AEF-95F0-9F3EB6F9F6CD}" type="presOf" srcId="{BFF5192C-6FC4-489D-8415-112C6FBDF1D9}" destId="{C07EB5D1-5AA3-4B42-AD67-F79B2274F5D5}" srcOrd="0" destOrd="1" presId="urn:microsoft.com/office/officeart/2005/8/layout/list1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17FF7677-ED77-4356-A9BA-71C475531A9F}" type="presOf" srcId="{2DB78CB6-2E38-425A-8D31-94D2A4AD2DCB}" destId="{C07EB5D1-5AA3-4B42-AD67-F79B2274F5D5}" srcOrd="0" destOrd="2" presId="urn:microsoft.com/office/officeart/2005/8/layout/list1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8ACF6580-606F-4944-8105-7E75C66259D8}" srcId="{D5A20C1D-94A2-41A2-819E-966FA0F79088}" destId="{897388FC-CD84-4606-88C5-709A3AA13758}" srcOrd="4" destOrd="0" parTransId="{AC2D4D56-77AC-4B8F-9478-289566B33821}" sibTransId="{0A002160-8804-4C5D-AFD1-FE24B9651C0A}"/>
    <dgm:cxn modelId="{3DEF01AD-B79F-4AEB-95D3-1DE81C014330}" type="presOf" srcId="{897388FC-CD84-4606-88C5-709A3AA13758}" destId="{C07EB5D1-5AA3-4B42-AD67-F79B2274F5D5}" srcOrd="0" destOrd="4" presId="urn:microsoft.com/office/officeart/2005/8/layout/list1"/>
    <dgm:cxn modelId="{3929F4AD-B5BF-4763-B0FE-8A4E8914C4AD}" type="presOf" srcId="{4A94BAFA-F478-4D31-B47E-50DB832525B0}" destId="{C07EB5D1-5AA3-4B42-AD67-F79B2274F5D5}" srcOrd="0" destOrd="3" presId="urn:microsoft.com/office/officeart/2005/8/layout/list1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FCEFA-6AAD-4FFB-9042-4C7C924AFD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028EA-6FE7-4669-B8BF-18DB9F85DF1A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Формирования перечня объектов государственного аудита</a:t>
          </a:r>
          <a:endParaRPr lang="ru-RU" sz="1800" dirty="0">
            <a:latin typeface="+mn-lt"/>
          </a:endParaRPr>
        </a:p>
      </dgm:t>
    </dgm:pt>
    <dgm:pt modelId="{A9D0C06D-6D6E-40CC-BD90-22BC2B8F5122}" type="parTrans" cxnId="{C4E230D4-2403-4E1D-9E43-835242FC93D4}">
      <dgm:prSet/>
      <dgm:spPr/>
      <dgm:t>
        <a:bodyPr/>
        <a:lstStyle/>
        <a:p>
          <a:endParaRPr lang="ru-RU"/>
        </a:p>
      </dgm:t>
    </dgm:pt>
    <dgm:pt modelId="{14E136CB-5CC4-45D4-A38F-9388A81E987D}" type="sibTrans" cxnId="{C4E230D4-2403-4E1D-9E43-835242FC93D4}">
      <dgm:prSet/>
      <dgm:spPr/>
      <dgm:t>
        <a:bodyPr/>
        <a:lstStyle/>
        <a:p>
          <a:endParaRPr lang="ru-RU"/>
        </a:p>
      </dgm:t>
    </dgm:pt>
    <dgm:pt modelId="{B1249928-D7B6-45F6-8E8C-CA61476CD4C0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Планирование и проведение отдельного государственного аудита</a:t>
          </a:r>
          <a:endParaRPr lang="ru-RU" sz="1800" dirty="0">
            <a:latin typeface="+mn-lt"/>
          </a:endParaRPr>
        </a:p>
      </dgm:t>
    </dgm:pt>
    <dgm:pt modelId="{0661ADB0-AA54-487E-A3D2-8B5E868419E7}" type="parTrans" cxnId="{B8A4614C-06C2-45BF-A67C-4D7F51877735}">
      <dgm:prSet/>
      <dgm:spPr/>
      <dgm:t>
        <a:bodyPr/>
        <a:lstStyle/>
        <a:p>
          <a:endParaRPr lang="ru-RU"/>
        </a:p>
      </dgm:t>
    </dgm:pt>
    <dgm:pt modelId="{F134AF12-42F6-44B2-87F9-717471E03D1F}" type="sibTrans" cxnId="{B8A4614C-06C2-45BF-A67C-4D7F51877735}">
      <dgm:prSet/>
      <dgm:spPr/>
      <dgm:t>
        <a:bodyPr/>
        <a:lstStyle/>
        <a:p>
          <a:endParaRPr lang="ru-RU"/>
        </a:p>
      </dgm:t>
    </dgm:pt>
    <dgm:pt modelId="{F4A9078F-A911-4722-ADCB-F6076D24F5C0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Финансовый контроль</a:t>
          </a:r>
          <a:endParaRPr lang="ru-RU" sz="1800" dirty="0">
            <a:latin typeface="+mn-lt"/>
          </a:endParaRPr>
        </a:p>
      </dgm:t>
    </dgm:pt>
    <dgm:pt modelId="{19C3F396-5759-4EC6-9568-5480ECAE4CB4}" type="parTrans" cxnId="{894D475D-7C03-4B7D-9C54-8DC623898406}">
      <dgm:prSet/>
      <dgm:spPr/>
      <dgm:t>
        <a:bodyPr/>
        <a:lstStyle/>
        <a:p>
          <a:endParaRPr lang="ru-RU"/>
        </a:p>
      </dgm:t>
    </dgm:pt>
    <dgm:pt modelId="{32257484-931C-40A7-B3AF-A872037D449D}" type="sibTrans" cxnId="{894D475D-7C03-4B7D-9C54-8DC623898406}">
      <dgm:prSet/>
      <dgm:spPr/>
      <dgm:t>
        <a:bodyPr/>
        <a:lstStyle/>
        <a:p>
          <a:endParaRPr lang="ru-RU"/>
        </a:p>
      </dgm:t>
    </dgm:pt>
    <dgm:pt modelId="{9C0D4D76-D2D8-40E5-9895-3F4B4E9B6EAF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Осуществление контроля качества</a:t>
          </a:r>
          <a:endParaRPr lang="ru-RU" sz="1800" dirty="0">
            <a:latin typeface="+mn-lt"/>
          </a:endParaRPr>
        </a:p>
      </dgm:t>
    </dgm:pt>
    <dgm:pt modelId="{3744BBAA-EBEB-4C98-8421-609247305686}" type="parTrans" cxnId="{FCB9C4B0-583F-4252-980B-5AD773B8C33F}">
      <dgm:prSet/>
      <dgm:spPr/>
      <dgm:t>
        <a:bodyPr/>
        <a:lstStyle/>
        <a:p>
          <a:endParaRPr lang="ru-RU"/>
        </a:p>
      </dgm:t>
    </dgm:pt>
    <dgm:pt modelId="{D8DCE463-1415-46BF-8969-3B3899F01452}" type="sibTrans" cxnId="{FCB9C4B0-583F-4252-980B-5AD773B8C33F}">
      <dgm:prSet/>
      <dgm:spPr/>
      <dgm:t>
        <a:bodyPr/>
        <a:lstStyle/>
        <a:p>
          <a:endParaRPr lang="ru-RU"/>
        </a:p>
      </dgm:t>
    </dgm:pt>
    <dgm:pt modelId="{EF4B8BED-3C1C-43A1-878C-6A4318373EA0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Осуществление мониторинга исполнения рекомендаций, предписаний</a:t>
          </a:r>
          <a:endParaRPr lang="ru-RU" sz="1800" dirty="0">
            <a:latin typeface="+mn-lt"/>
          </a:endParaRPr>
        </a:p>
      </dgm:t>
    </dgm:pt>
    <dgm:pt modelId="{A38C0D7F-5C4B-4B86-BF5E-A055D69AA77E}" type="parTrans" cxnId="{A39CF6EB-4EF8-4AFC-8444-853A5F8E1DEC}">
      <dgm:prSet/>
      <dgm:spPr/>
      <dgm:t>
        <a:bodyPr/>
        <a:lstStyle/>
        <a:p>
          <a:endParaRPr lang="ru-RU"/>
        </a:p>
      </dgm:t>
    </dgm:pt>
    <dgm:pt modelId="{8DA63456-33DE-40E0-922E-8A95BDAC177A}" type="sibTrans" cxnId="{A39CF6EB-4EF8-4AFC-8444-853A5F8E1DEC}">
      <dgm:prSet/>
      <dgm:spPr/>
      <dgm:t>
        <a:bodyPr/>
        <a:lstStyle/>
        <a:p>
          <a:endParaRPr lang="ru-RU"/>
        </a:p>
      </dgm:t>
    </dgm:pt>
    <dgm:pt modelId="{B709092B-14D7-476D-AF71-01921776ACDE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Освещение в СМИ  и учет материалов аудита</a:t>
          </a:r>
          <a:endParaRPr lang="ru-RU" sz="1800" dirty="0">
            <a:latin typeface="+mn-lt"/>
          </a:endParaRPr>
        </a:p>
      </dgm:t>
    </dgm:pt>
    <dgm:pt modelId="{0E08921A-33F4-42D6-82F7-E5C8F69547E7}" type="parTrans" cxnId="{B95A3138-0E90-4D82-86C3-CD2E59A31D01}">
      <dgm:prSet/>
      <dgm:spPr/>
      <dgm:t>
        <a:bodyPr/>
        <a:lstStyle/>
        <a:p>
          <a:endParaRPr lang="ru-RU"/>
        </a:p>
      </dgm:t>
    </dgm:pt>
    <dgm:pt modelId="{59C33AB9-04B4-43A1-8064-E0453EEAC055}" type="sibTrans" cxnId="{B95A3138-0E90-4D82-86C3-CD2E59A31D01}">
      <dgm:prSet/>
      <dgm:spPr/>
      <dgm:t>
        <a:bodyPr/>
        <a:lstStyle/>
        <a:p>
          <a:endParaRPr lang="ru-RU"/>
        </a:p>
      </dgm:t>
    </dgm:pt>
    <dgm:pt modelId="{F5BDC2D0-336E-4A1D-8D67-5690AAD4007E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Общие положения</a:t>
          </a:r>
          <a:endParaRPr lang="ru-RU" sz="1800" dirty="0">
            <a:latin typeface="+mn-lt"/>
          </a:endParaRPr>
        </a:p>
      </dgm:t>
    </dgm:pt>
    <dgm:pt modelId="{3CA06BC9-9FF6-48DA-B6A1-A6B0918E61B9}" type="parTrans" cxnId="{889CC680-A6FD-48A4-A3FB-18BA7795D278}">
      <dgm:prSet/>
      <dgm:spPr/>
      <dgm:t>
        <a:bodyPr/>
        <a:lstStyle/>
        <a:p>
          <a:endParaRPr lang="ru-RU"/>
        </a:p>
      </dgm:t>
    </dgm:pt>
    <dgm:pt modelId="{A5233C0C-67A2-4561-9A81-7FA93C584B33}" type="sibTrans" cxnId="{889CC680-A6FD-48A4-A3FB-18BA7795D278}">
      <dgm:prSet/>
      <dgm:spPr/>
      <dgm:t>
        <a:bodyPr/>
        <a:lstStyle/>
        <a:p>
          <a:endParaRPr lang="ru-RU"/>
        </a:p>
      </dgm:t>
    </dgm:pt>
    <dgm:pt modelId="{F2C5BB0F-C14F-463A-AF76-9ACABCC2F2C6}" type="pres">
      <dgm:prSet presAssocID="{16DFCEFA-6AAD-4FFB-9042-4C7C924AF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B8903-3D0C-42D6-B8F3-3865B7B4839D}" type="pres">
      <dgm:prSet presAssocID="{F5BDC2D0-336E-4A1D-8D67-5690AAD4007E}" presName="parentLin" presStyleCnt="0"/>
      <dgm:spPr/>
    </dgm:pt>
    <dgm:pt modelId="{6ECA7E31-9423-4822-95BA-EDAEDF4B39A7}" type="pres">
      <dgm:prSet presAssocID="{F5BDC2D0-336E-4A1D-8D67-5690AAD4007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7AEB383-6763-4612-B192-CD00F386B880}" type="pres">
      <dgm:prSet presAssocID="{F5BDC2D0-336E-4A1D-8D67-5690AAD4007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9BD8D-8092-48A6-9708-EA7DC1847535}" type="pres">
      <dgm:prSet presAssocID="{F5BDC2D0-336E-4A1D-8D67-5690AAD4007E}" presName="negativeSpace" presStyleCnt="0"/>
      <dgm:spPr/>
    </dgm:pt>
    <dgm:pt modelId="{5A4B2431-8BC6-447D-94BE-FFBDA89AC5E1}" type="pres">
      <dgm:prSet presAssocID="{F5BDC2D0-336E-4A1D-8D67-5690AAD4007E}" presName="childText" presStyleLbl="conFgAcc1" presStyleIdx="0" presStyleCnt="7">
        <dgm:presLayoutVars>
          <dgm:bulletEnabled val="1"/>
        </dgm:presLayoutVars>
      </dgm:prSet>
      <dgm:spPr/>
    </dgm:pt>
    <dgm:pt modelId="{C70E5738-BDDC-4D99-B3AB-2C879BA4D0D2}" type="pres">
      <dgm:prSet presAssocID="{A5233C0C-67A2-4561-9A81-7FA93C584B33}" presName="spaceBetweenRectangles" presStyleCnt="0"/>
      <dgm:spPr/>
    </dgm:pt>
    <dgm:pt modelId="{7FF4B85A-EBC5-495F-8CA8-F844B996F69A}" type="pres">
      <dgm:prSet presAssocID="{432028EA-6FE7-4669-B8BF-18DB9F85DF1A}" presName="parentLin" presStyleCnt="0"/>
      <dgm:spPr/>
    </dgm:pt>
    <dgm:pt modelId="{55F88706-50B3-4723-A644-F76F55F7DF44}" type="pres">
      <dgm:prSet presAssocID="{432028EA-6FE7-4669-B8BF-18DB9F85DF1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1FC8BC7-615C-4B75-B200-7E5D96590F4E}" type="pres">
      <dgm:prSet presAssocID="{432028EA-6FE7-4669-B8BF-18DB9F85DF1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191AC-539D-4D74-B7C2-D86EAE27CEF3}" type="pres">
      <dgm:prSet presAssocID="{432028EA-6FE7-4669-B8BF-18DB9F85DF1A}" presName="negativeSpace" presStyleCnt="0"/>
      <dgm:spPr/>
    </dgm:pt>
    <dgm:pt modelId="{F1A9C1B8-7FBA-4968-965D-76F34D0420AD}" type="pres">
      <dgm:prSet presAssocID="{432028EA-6FE7-4669-B8BF-18DB9F85DF1A}" presName="childText" presStyleLbl="conFgAcc1" presStyleIdx="1" presStyleCnt="7">
        <dgm:presLayoutVars>
          <dgm:bulletEnabled val="1"/>
        </dgm:presLayoutVars>
      </dgm:prSet>
      <dgm:spPr/>
    </dgm:pt>
    <dgm:pt modelId="{EE3E0C1D-841F-4C70-8729-E116B3641A0A}" type="pres">
      <dgm:prSet presAssocID="{14E136CB-5CC4-45D4-A38F-9388A81E987D}" presName="spaceBetweenRectangles" presStyleCnt="0"/>
      <dgm:spPr/>
    </dgm:pt>
    <dgm:pt modelId="{9DF18279-40BB-4CCA-970F-6EBE6DFD5B9F}" type="pres">
      <dgm:prSet presAssocID="{B1249928-D7B6-45F6-8E8C-CA61476CD4C0}" presName="parentLin" presStyleCnt="0"/>
      <dgm:spPr/>
    </dgm:pt>
    <dgm:pt modelId="{E3503607-A51E-42F5-9657-E054163D8E1D}" type="pres">
      <dgm:prSet presAssocID="{B1249928-D7B6-45F6-8E8C-CA61476CD4C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C7F76C3-2983-4D9E-AFBD-D4F7EF0B43E6}" type="pres">
      <dgm:prSet presAssocID="{B1249928-D7B6-45F6-8E8C-CA61476CD4C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37980-7EF6-4E18-8620-E23C04BB02F2}" type="pres">
      <dgm:prSet presAssocID="{B1249928-D7B6-45F6-8E8C-CA61476CD4C0}" presName="negativeSpace" presStyleCnt="0"/>
      <dgm:spPr/>
    </dgm:pt>
    <dgm:pt modelId="{77913F19-2808-481E-86B5-CF51E5BA0A3D}" type="pres">
      <dgm:prSet presAssocID="{B1249928-D7B6-45F6-8E8C-CA61476CD4C0}" presName="childText" presStyleLbl="conFgAcc1" presStyleIdx="2" presStyleCnt="7">
        <dgm:presLayoutVars>
          <dgm:bulletEnabled val="1"/>
        </dgm:presLayoutVars>
      </dgm:prSet>
      <dgm:spPr/>
    </dgm:pt>
    <dgm:pt modelId="{B45F277D-C8A2-4297-8B0B-9AB523C06E84}" type="pres">
      <dgm:prSet presAssocID="{F134AF12-42F6-44B2-87F9-717471E03D1F}" presName="spaceBetweenRectangles" presStyleCnt="0"/>
      <dgm:spPr/>
    </dgm:pt>
    <dgm:pt modelId="{C76696B5-09B1-48A5-AFA0-3A26ADCD4AD7}" type="pres">
      <dgm:prSet presAssocID="{F4A9078F-A911-4722-ADCB-F6076D24F5C0}" presName="parentLin" presStyleCnt="0"/>
      <dgm:spPr/>
    </dgm:pt>
    <dgm:pt modelId="{37ED55A5-214B-40FC-A257-659AA13B16E5}" type="pres">
      <dgm:prSet presAssocID="{F4A9078F-A911-4722-ADCB-F6076D24F5C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9A4932C-BE62-4ABF-BE39-3B5AFAD0D7BE}" type="pres">
      <dgm:prSet presAssocID="{F4A9078F-A911-4722-ADCB-F6076D24F5C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4866-96A1-4FEE-A59B-9C9BFD0A0AF2}" type="pres">
      <dgm:prSet presAssocID="{F4A9078F-A911-4722-ADCB-F6076D24F5C0}" presName="negativeSpace" presStyleCnt="0"/>
      <dgm:spPr/>
    </dgm:pt>
    <dgm:pt modelId="{4FFC42D1-90DC-4437-B0D3-478F9DA4421B}" type="pres">
      <dgm:prSet presAssocID="{F4A9078F-A911-4722-ADCB-F6076D24F5C0}" presName="childText" presStyleLbl="conFgAcc1" presStyleIdx="3" presStyleCnt="7">
        <dgm:presLayoutVars>
          <dgm:bulletEnabled val="1"/>
        </dgm:presLayoutVars>
      </dgm:prSet>
      <dgm:spPr/>
    </dgm:pt>
    <dgm:pt modelId="{A4355369-FE1B-454F-874E-FFFAE6074C69}" type="pres">
      <dgm:prSet presAssocID="{32257484-931C-40A7-B3AF-A872037D449D}" presName="spaceBetweenRectangles" presStyleCnt="0"/>
      <dgm:spPr/>
    </dgm:pt>
    <dgm:pt modelId="{A56D041E-AA81-41EB-B3AD-5105232AF8B3}" type="pres">
      <dgm:prSet presAssocID="{9C0D4D76-D2D8-40E5-9895-3F4B4E9B6EAF}" presName="parentLin" presStyleCnt="0"/>
      <dgm:spPr/>
    </dgm:pt>
    <dgm:pt modelId="{41D64EAC-994F-4BCB-9C10-6D724484176B}" type="pres">
      <dgm:prSet presAssocID="{9C0D4D76-D2D8-40E5-9895-3F4B4E9B6EA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C52C484-C526-41A3-994A-4CCF7A87E697}" type="pres">
      <dgm:prSet presAssocID="{9C0D4D76-D2D8-40E5-9895-3F4B4E9B6EA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E7FE-57BD-4432-81C9-24E2EB96F823}" type="pres">
      <dgm:prSet presAssocID="{9C0D4D76-D2D8-40E5-9895-3F4B4E9B6EAF}" presName="negativeSpace" presStyleCnt="0"/>
      <dgm:spPr/>
    </dgm:pt>
    <dgm:pt modelId="{B84A3DE2-EFCF-464A-ADFF-41FC3907DE28}" type="pres">
      <dgm:prSet presAssocID="{9C0D4D76-D2D8-40E5-9895-3F4B4E9B6EAF}" presName="childText" presStyleLbl="conFgAcc1" presStyleIdx="4" presStyleCnt="7">
        <dgm:presLayoutVars>
          <dgm:bulletEnabled val="1"/>
        </dgm:presLayoutVars>
      </dgm:prSet>
      <dgm:spPr/>
    </dgm:pt>
    <dgm:pt modelId="{FAF27453-C6F5-4E7F-A6A8-4F95585F13D4}" type="pres">
      <dgm:prSet presAssocID="{D8DCE463-1415-46BF-8969-3B3899F01452}" presName="spaceBetweenRectangles" presStyleCnt="0"/>
      <dgm:spPr/>
    </dgm:pt>
    <dgm:pt modelId="{FBD321D5-EA09-44F7-8F35-5F2277412B80}" type="pres">
      <dgm:prSet presAssocID="{EF4B8BED-3C1C-43A1-878C-6A4318373EA0}" presName="parentLin" presStyleCnt="0"/>
      <dgm:spPr/>
    </dgm:pt>
    <dgm:pt modelId="{C9070E1E-BA46-48BD-9E09-17DA8B764E44}" type="pres">
      <dgm:prSet presAssocID="{EF4B8BED-3C1C-43A1-878C-6A4318373EA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C83BE44-F99C-44A5-9727-A9D1DD0B0496}" type="pres">
      <dgm:prSet presAssocID="{EF4B8BED-3C1C-43A1-878C-6A4318373EA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CB76-F765-47D2-92C4-8519427CD18A}" type="pres">
      <dgm:prSet presAssocID="{EF4B8BED-3C1C-43A1-878C-6A4318373EA0}" presName="negativeSpace" presStyleCnt="0"/>
      <dgm:spPr/>
    </dgm:pt>
    <dgm:pt modelId="{A7A5555F-AC4D-4D9A-994F-B802B6B097B1}" type="pres">
      <dgm:prSet presAssocID="{EF4B8BED-3C1C-43A1-878C-6A4318373EA0}" presName="childText" presStyleLbl="conFgAcc1" presStyleIdx="5" presStyleCnt="7">
        <dgm:presLayoutVars>
          <dgm:bulletEnabled val="1"/>
        </dgm:presLayoutVars>
      </dgm:prSet>
      <dgm:spPr/>
    </dgm:pt>
    <dgm:pt modelId="{D262EE49-7759-4F94-B76D-1291BD3A8F3F}" type="pres">
      <dgm:prSet presAssocID="{8DA63456-33DE-40E0-922E-8A95BDAC177A}" presName="spaceBetweenRectangles" presStyleCnt="0"/>
      <dgm:spPr/>
    </dgm:pt>
    <dgm:pt modelId="{E1F3D0EE-60CA-4A84-A3FD-C21C03195891}" type="pres">
      <dgm:prSet presAssocID="{B709092B-14D7-476D-AF71-01921776ACDE}" presName="parentLin" presStyleCnt="0"/>
      <dgm:spPr/>
    </dgm:pt>
    <dgm:pt modelId="{F7305ED2-DFBC-4612-B35C-B9C25966E4BF}" type="pres">
      <dgm:prSet presAssocID="{B709092B-14D7-476D-AF71-01921776ACD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CA6B84E-4EE5-4F07-AF98-C16D8CD9FAB6}" type="pres">
      <dgm:prSet presAssocID="{B709092B-14D7-476D-AF71-01921776ACD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1F794-D851-41F6-A588-2321F7DE4536}" type="pres">
      <dgm:prSet presAssocID="{B709092B-14D7-476D-AF71-01921776ACDE}" presName="negativeSpace" presStyleCnt="0"/>
      <dgm:spPr/>
    </dgm:pt>
    <dgm:pt modelId="{20DD2227-BEE0-4D48-BC1B-A22ACE50D530}" type="pres">
      <dgm:prSet presAssocID="{B709092B-14D7-476D-AF71-01921776ACD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9BACBA4-7FAD-4A24-8D0C-A06DE2912A79}" type="presOf" srcId="{EF4B8BED-3C1C-43A1-878C-6A4318373EA0}" destId="{C9070E1E-BA46-48BD-9E09-17DA8B764E44}" srcOrd="0" destOrd="0" presId="urn:microsoft.com/office/officeart/2005/8/layout/list1"/>
    <dgm:cxn modelId="{BCE2D5F6-C71E-409E-AED3-CF1B840EBACD}" type="presOf" srcId="{B709092B-14D7-476D-AF71-01921776ACDE}" destId="{1CA6B84E-4EE5-4F07-AF98-C16D8CD9FAB6}" srcOrd="1" destOrd="0" presId="urn:microsoft.com/office/officeart/2005/8/layout/list1"/>
    <dgm:cxn modelId="{FCB9C4B0-583F-4252-980B-5AD773B8C33F}" srcId="{16DFCEFA-6AAD-4FFB-9042-4C7C924AFDA2}" destId="{9C0D4D76-D2D8-40E5-9895-3F4B4E9B6EAF}" srcOrd="4" destOrd="0" parTransId="{3744BBAA-EBEB-4C98-8421-609247305686}" sibTransId="{D8DCE463-1415-46BF-8969-3B3899F01452}"/>
    <dgm:cxn modelId="{DABA7223-B943-4262-A45D-8A8CA7698AEE}" type="presOf" srcId="{9C0D4D76-D2D8-40E5-9895-3F4B4E9B6EAF}" destId="{FC52C484-C526-41A3-994A-4CCF7A87E697}" srcOrd="1" destOrd="0" presId="urn:microsoft.com/office/officeart/2005/8/layout/list1"/>
    <dgm:cxn modelId="{B8A4614C-06C2-45BF-A67C-4D7F51877735}" srcId="{16DFCEFA-6AAD-4FFB-9042-4C7C924AFDA2}" destId="{B1249928-D7B6-45F6-8E8C-CA61476CD4C0}" srcOrd="2" destOrd="0" parTransId="{0661ADB0-AA54-487E-A3D2-8B5E868419E7}" sibTransId="{F134AF12-42F6-44B2-87F9-717471E03D1F}"/>
    <dgm:cxn modelId="{75A037B9-ED6E-48D2-B26B-E6B7ADF0AD69}" type="presOf" srcId="{F5BDC2D0-336E-4A1D-8D67-5690AAD4007E}" destId="{F7AEB383-6763-4612-B192-CD00F386B880}" srcOrd="1" destOrd="0" presId="urn:microsoft.com/office/officeart/2005/8/layout/list1"/>
    <dgm:cxn modelId="{C4E230D4-2403-4E1D-9E43-835242FC93D4}" srcId="{16DFCEFA-6AAD-4FFB-9042-4C7C924AFDA2}" destId="{432028EA-6FE7-4669-B8BF-18DB9F85DF1A}" srcOrd="1" destOrd="0" parTransId="{A9D0C06D-6D6E-40CC-BD90-22BC2B8F5122}" sibTransId="{14E136CB-5CC4-45D4-A38F-9388A81E987D}"/>
    <dgm:cxn modelId="{5B25C616-FCF9-41F6-95EA-9C6E82515A6C}" type="presOf" srcId="{F4A9078F-A911-4722-ADCB-F6076D24F5C0}" destId="{49A4932C-BE62-4ABF-BE39-3B5AFAD0D7BE}" srcOrd="1" destOrd="0" presId="urn:microsoft.com/office/officeart/2005/8/layout/list1"/>
    <dgm:cxn modelId="{5551C554-8C4C-44F8-88E7-159FE6F3A3D0}" type="presOf" srcId="{EF4B8BED-3C1C-43A1-878C-6A4318373EA0}" destId="{8C83BE44-F99C-44A5-9727-A9D1DD0B0496}" srcOrd="1" destOrd="0" presId="urn:microsoft.com/office/officeart/2005/8/layout/list1"/>
    <dgm:cxn modelId="{894D475D-7C03-4B7D-9C54-8DC623898406}" srcId="{16DFCEFA-6AAD-4FFB-9042-4C7C924AFDA2}" destId="{F4A9078F-A911-4722-ADCB-F6076D24F5C0}" srcOrd="3" destOrd="0" parTransId="{19C3F396-5759-4EC6-9568-5480ECAE4CB4}" sibTransId="{32257484-931C-40A7-B3AF-A872037D449D}"/>
    <dgm:cxn modelId="{60235CCC-A7B0-4174-A1B3-944EC6FEDFA9}" type="presOf" srcId="{B1249928-D7B6-45F6-8E8C-CA61476CD4C0}" destId="{8C7F76C3-2983-4D9E-AFBD-D4F7EF0B43E6}" srcOrd="1" destOrd="0" presId="urn:microsoft.com/office/officeart/2005/8/layout/list1"/>
    <dgm:cxn modelId="{1D2E2189-6888-4C54-AA38-F20AFF4475CF}" type="presOf" srcId="{F4A9078F-A911-4722-ADCB-F6076D24F5C0}" destId="{37ED55A5-214B-40FC-A257-659AA13B16E5}" srcOrd="0" destOrd="0" presId="urn:microsoft.com/office/officeart/2005/8/layout/list1"/>
    <dgm:cxn modelId="{E83F57FC-B279-43D5-9846-BB8EBB0D282C}" type="presOf" srcId="{9C0D4D76-D2D8-40E5-9895-3F4B4E9B6EAF}" destId="{41D64EAC-994F-4BCB-9C10-6D724484176B}" srcOrd="0" destOrd="0" presId="urn:microsoft.com/office/officeart/2005/8/layout/list1"/>
    <dgm:cxn modelId="{B95A3138-0E90-4D82-86C3-CD2E59A31D01}" srcId="{16DFCEFA-6AAD-4FFB-9042-4C7C924AFDA2}" destId="{B709092B-14D7-476D-AF71-01921776ACDE}" srcOrd="6" destOrd="0" parTransId="{0E08921A-33F4-42D6-82F7-E5C8F69547E7}" sibTransId="{59C33AB9-04B4-43A1-8064-E0453EEAC055}"/>
    <dgm:cxn modelId="{A39CF6EB-4EF8-4AFC-8444-853A5F8E1DEC}" srcId="{16DFCEFA-6AAD-4FFB-9042-4C7C924AFDA2}" destId="{EF4B8BED-3C1C-43A1-878C-6A4318373EA0}" srcOrd="5" destOrd="0" parTransId="{A38C0D7F-5C4B-4B86-BF5E-A055D69AA77E}" sibTransId="{8DA63456-33DE-40E0-922E-8A95BDAC177A}"/>
    <dgm:cxn modelId="{6461B3DF-3BDB-4950-A62E-EF729BF0FEB1}" type="presOf" srcId="{16DFCEFA-6AAD-4FFB-9042-4C7C924AFDA2}" destId="{F2C5BB0F-C14F-463A-AF76-9ACABCC2F2C6}" srcOrd="0" destOrd="0" presId="urn:microsoft.com/office/officeart/2005/8/layout/list1"/>
    <dgm:cxn modelId="{442BC599-8EA9-4BB7-86C4-4AF489E28AD7}" type="presOf" srcId="{432028EA-6FE7-4669-B8BF-18DB9F85DF1A}" destId="{41FC8BC7-615C-4B75-B200-7E5D96590F4E}" srcOrd="1" destOrd="0" presId="urn:microsoft.com/office/officeart/2005/8/layout/list1"/>
    <dgm:cxn modelId="{889CC680-A6FD-48A4-A3FB-18BA7795D278}" srcId="{16DFCEFA-6AAD-4FFB-9042-4C7C924AFDA2}" destId="{F5BDC2D0-336E-4A1D-8D67-5690AAD4007E}" srcOrd="0" destOrd="0" parTransId="{3CA06BC9-9FF6-48DA-B6A1-A6B0918E61B9}" sibTransId="{A5233C0C-67A2-4561-9A81-7FA93C584B33}"/>
    <dgm:cxn modelId="{B05C4BE5-E944-464B-8D98-94A756D19B9F}" type="presOf" srcId="{B709092B-14D7-476D-AF71-01921776ACDE}" destId="{F7305ED2-DFBC-4612-B35C-B9C25966E4BF}" srcOrd="0" destOrd="0" presId="urn:microsoft.com/office/officeart/2005/8/layout/list1"/>
    <dgm:cxn modelId="{D021F1B7-DEB5-4755-B719-EA70B8DA5569}" type="presOf" srcId="{432028EA-6FE7-4669-B8BF-18DB9F85DF1A}" destId="{55F88706-50B3-4723-A644-F76F55F7DF44}" srcOrd="0" destOrd="0" presId="urn:microsoft.com/office/officeart/2005/8/layout/list1"/>
    <dgm:cxn modelId="{3D454EB2-2A64-4055-8DAA-40BA832E249A}" type="presOf" srcId="{F5BDC2D0-336E-4A1D-8D67-5690AAD4007E}" destId="{6ECA7E31-9423-4822-95BA-EDAEDF4B39A7}" srcOrd="0" destOrd="0" presId="urn:microsoft.com/office/officeart/2005/8/layout/list1"/>
    <dgm:cxn modelId="{AA79653C-FDAD-4EB6-8108-B33BCF33BC32}" type="presOf" srcId="{B1249928-D7B6-45F6-8E8C-CA61476CD4C0}" destId="{E3503607-A51E-42F5-9657-E054163D8E1D}" srcOrd="0" destOrd="0" presId="urn:microsoft.com/office/officeart/2005/8/layout/list1"/>
    <dgm:cxn modelId="{A8C96C6F-8BEC-40E9-B00D-3567B9F49917}" type="presParOf" srcId="{F2C5BB0F-C14F-463A-AF76-9ACABCC2F2C6}" destId="{4C8B8903-3D0C-42D6-B8F3-3865B7B4839D}" srcOrd="0" destOrd="0" presId="urn:microsoft.com/office/officeart/2005/8/layout/list1"/>
    <dgm:cxn modelId="{E66BD243-322E-4FC9-844F-BC3B12A876E7}" type="presParOf" srcId="{4C8B8903-3D0C-42D6-B8F3-3865B7B4839D}" destId="{6ECA7E31-9423-4822-95BA-EDAEDF4B39A7}" srcOrd="0" destOrd="0" presId="urn:microsoft.com/office/officeart/2005/8/layout/list1"/>
    <dgm:cxn modelId="{E2AC92F1-95E6-4041-A3B3-D490AF8AD1A6}" type="presParOf" srcId="{4C8B8903-3D0C-42D6-B8F3-3865B7B4839D}" destId="{F7AEB383-6763-4612-B192-CD00F386B880}" srcOrd="1" destOrd="0" presId="urn:microsoft.com/office/officeart/2005/8/layout/list1"/>
    <dgm:cxn modelId="{B0E48B28-FCCD-4D51-946B-F5C01C427CBA}" type="presParOf" srcId="{F2C5BB0F-C14F-463A-AF76-9ACABCC2F2C6}" destId="{F979BD8D-8092-48A6-9708-EA7DC1847535}" srcOrd="1" destOrd="0" presId="urn:microsoft.com/office/officeart/2005/8/layout/list1"/>
    <dgm:cxn modelId="{1C4CB9D7-371E-4A32-9E9F-37C352EC95AA}" type="presParOf" srcId="{F2C5BB0F-C14F-463A-AF76-9ACABCC2F2C6}" destId="{5A4B2431-8BC6-447D-94BE-FFBDA89AC5E1}" srcOrd="2" destOrd="0" presId="urn:microsoft.com/office/officeart/2005/8/layout/list1"/>
    <dgm:cxn modelId="{453343D2-B4B9-4925-BBED-6981128562CB}" type="presParOf" srcId="{F2C5BB0F-C14F-463A-AF76-9ACABCC2F2C6}" destId="{C70E5738-BDDC-4D99-B3AB-2C879BA4D0D2}" srcOrd="3" destOrd="0" presId="urn:microsoft.com/office/officeart/2005/8/layout/list1"/>
    <dgm:cxn modelId="{003600E1-C4F2-49DB-935C-162C7E7D4B8E}" type="presParOf" srcId="{F2C5BB0F-C14F-463A-AF76-9ACABCC2F2C6}" destId="{7FF4B85A-EBC5-495F-8CA8-F844B996F69A}" srcOrd="4" destOrd="0" presId="urn:microsoft.com/office/officeart/2005/8/layout/list1"/>
    <dgm:cxn modelId="{2ADCB4C1-8D09-44CB-AF3C-21E771497AA3}" type="presParOf" srcId="{7FF4B85A-EBC5-495F-8CA8-F844B996F69A}" destId="{55F88706-50B3-4723-A644-F76F55F7DF44}" srcOrd="0" destOrd="0" presId="urn:microsoft.com/office/officeart/2005/8/layout/list1"/>
    <dgm:cxn modelId="{4D9D3EE8-8475-49D1-97F0-A0FC7404B969}" type="presParOf" srcId="{7FF4B85A-EBC5-495F-8CA8-F844B996F69A}" destId="{41FC8BC7-615C-4B75-B200-7E5D96590F4E}" srcOrd="1" destOrd="0" presId="urn:microsoft.com/office/officeart/2005/8/layout/list1"/>
    <dgm:cxn modelId="{A513D57D-93CB-4E31-9A75-1D9CE90EF1FF}" type="presParOf" srcId="{F2C5BB0F-C14F-463A-AF76-9ACABCC2F2C6}" destId="{EC5191AC-539D-4D74-B7C2-D86EAE27CEF3}" srcOrd="5" destOrd="0" presId="urn:microsoft.com/office/officeart/2005/8/layout/list1"/>
    <dgm:cxn modelId="{A26A24B4-4901-478D-B467-FBD153D82B77}" type="presParOf" srcId="{F2C5BB0F-C14F-463A-AF76-9ACABCC2F2C6}" destId="{F1A9C1B8-7FBA-4968-965D-76F34D0420AD}" srcOrd="6" destOrd="0" presId="urn:microsoft.com/office/officeart/2005/8/layout/list1"/>
    <dgm:cxn modelId="{9B41BC5B-53F2-4CD1-AEEC-D387D4637DBE}" type="presParOf" srcId="{F2C5BB0F-C14F-463A-AF76-9ACABCC2F2C6}" destId="{EE3E0C1D-841F-4C70-8729-E116B3641A0A}" srcOrd="7" destOrd="0" presId="urn:microsoft.com/office/officeart/2005/8/layout/list1"/>
    <dgm:cxn modelId="{8D7E38F7-A951-448B-9C14-0686583282BC}" type="presParOf" srcId="{F2C5BB0F-C14F-463A-AF76-9ACABCC2F2C6}" destId="{9DF18279-40BB-4CCA-970F-6EBE6DFD5B9F}" srcOrd="8" destOrd="0" presId="urn:microsoft.com/office/officeart/2005/8/layout/list1"/>
    <dgm:cxn modelId="{89D435C1-5EBC-46D8-9F6C-DD9DBB0E8448}" type="presParOf" srcId="{9DF18279-40BB-4CCA-970F-6EBE6DFD5B9F}" destId="{E3503607-A51E-42F5-9657-E054163D8E1D}" srcOrd="0" destOrd="0" presId="urn:microsoft.com/office/officeart/2005/8/layout/list1"/>
    <dgm:cxn modelId="{0C1965D3-5470-46FF-B4D2-6C2D1B34C31A}" type="presParOf" srcId="{9DF18279-40BB-4CCA-970F-6EBE6DFD5B9F}" destId="{8C7F76C3-2983-4D9E-AFBD-D4F7EF0B43E6}" srcOrd="1" destOrd="0" presId="urn:microsoft.com/office/officeart/2005/8/layout/list1"/>
    <dgm:cxn modelId="{F60E9F8E-25DB-4A40-8F5F-C10C86292894}" type="presParOf" srcId="{F2C5BB0F-C14F-463A-AF76-9ACABCC2F2C6}" destId="{0F437980-7EF6-4E18-8620-E23C04BB02F2}" srcOrd="9" destOrd="0" presId="urn:microsoft.com/office/officeart/2005/8/layout/list1"/>
    <dgm:cxn modelId="{897701CB-DAE3-4189-A31F-4687074085CF}" type="presParOf" srcId="{F2C5BB0F-C14F-463A-AF76-9ACABCC2F2C6}" destId="{77913F19-2808-481E-86B5-CF51E5BA0A3D}" srcOrd="10" destOrd="0" presId="urn:microsoft.com/office/officeart/2005/8/layout/list1"/>
    <dgm:cxn modelId="{E3113547-04BC-40B0-8413-B660E1AC4BDA}" type="presParOf" srcId="{F2C5BB0F-C14F-463A-AF76-9ACABCC2F2C6}" destId="{B45F277D-C8A2-4297-8B0B-9AB523C06E84}" srcOrd="11" destOrd="0" presId="urn:microsoft.com/office/officeart/2005/8/layout/list1"/>
    <dgm:cxn modelId="{9BA6E7DD-4C28-4ED9-A120-D9AB67322BFA}" type="presParOf" srcId="{F2C5BB0F-C14F-463A-AF76-9ACABCC2F2C6}" destId="{C76696B5-09B1-48A5-AFA0-3A26ADCD4AD7}" srcOrd="12" destOrd="0" presId="urn:microsoft.com/office/officeart/2005/8/layout/list1"/>
    <dgm:cxn modelId="{1E68CA45-D6CC-4733-BAF9-B241F06FA60A}" type="presParOf" srcId="{C76696B5-09B1-48A5-AFA0-3A26ADCD4AD7}" destId="{37ED55A5-214B-40FC-A257-659AA13B16E5}" srcOrd="0" destOrd="0" presId="urn:microsoft.com/office/officeart/2005/8/layout/list1"/>
    <dgm:cxn modelId="{2F6DAFF6-3124-447E-A873-1BA66F9F79F5}" type="presParOf" srcId="{C76696B5-09B1-48A5-AFA0-3A26ADCD4AD7}" destId="{49A4932C-BE62-4ABF-BE39-3B5AFAD0D7BE}" srcOrd="1" destOrd="0" presId="urn:microsoft.com/office/officeart/2005/8/layout/list1"/>
    <dgm:cxn modelId="{B1F75646-8E9E-4D35-A6F4-201AB657631E}" type="presParOf" srcId="{F2C5BB0F-C14F-463A-AF76-9ACABCC2F2C6}" destId="{5D234866-96A1-4FEE-A59B-9C9BFD0A0AF2}" srcOrd="13" destOrd="0" presId="urn:microsoft.com/office/officeart/2005/8/layout/list1"/>
    <dgm:cxn modelId="{AF1E5308-F719-4C40-8DD1-5630F3CF2E47}" type="presParOf" srcId="{F2C5BB0F-C14F-463A-AF76-9ACABCC2F2C6}" destId="{4FFC42D1-90DC-4437-B0D3-478F9DA4421B}" srcOrd="14" destOrd="0" presId="urn:microsoft.com/office/officeart/2005/8/layout/list1"/>
    <dgm:cxn modelId="{A25B91A9-9770-416F-9A5A-D742D913DE37}" type="presParOf" srcId="{F2C5BB0F-C14F-463A-AF76-9ACABCC2F2C6}" destId="{A4355369-FE1B-454F-874E-FFFAE6074C69}" srcOrd="15" destOrd="0" presId="urn:microsoft.com/office/officeart/2005/8/layout/list1"/>
    <dgm:cxn modelId="{C31A671F-FC2A-429C-82C7-7D8AE8D9E700}" type="presParOf" srcId="{F2C5BB0F-C14F-463A-AF76-9ACABCC2F2C6}" destId="{A56D041E-AA81-41EB-B3AD-5105232AF8B3}" srcOrd="16" destOrd="0" presId="urn:microsoft.com/office/officeart/2005/8/layout/list1"/>
    <dgm:cxn modelId="{CCE12B16-6493-42A7-B95E-C404903136AF}" type="presParOf" srcId="{A56D041E-AA81-41EB-B3AD-5105232AF8B3}" destId="{41D64EAC-994F-4BCB-9C10-6D724484176B}" srcOrd="0" destOrd="0" presId="urn:microsoft.com/office/officeart/2005/8/layout/list1"/>
    <dgm:cxn modelId="{A0069CCD-3BD5-450A-818D-DD22CB413BAA}" type="presParOf" srcId="{A56D041E-AA81-41EB-B3AD-5105232AF8B3}" destId="{FC52C484-C526-41A3-994A-4CCF7A87E697}" srcOrd="1" destOrd="0" presId="urn:microsoft.com/office/officeart/2005/8/layout/list1"/>
    <dgm:cxn modelId="{071FA9F0-B2D4-4821-90C4-37DEDCF221BD}" type="presParOf" srcId="{F2C5BB0F-C14F-463A-AF76-9ACABCC2F2C6}" destId="{9723E7FE-57BD-4432-81C9-24E2EB96F823}" srcOrd="17" destOrd="0" presId="urn:microsoft.com/office/officeart/2005/8/layout/list1"/>
    <dgm:cxn modelId="{20CB8FC9-0E93-4587-AC1E-FDA8ECC76893}" type="presParOf" srcId="{F2C5BB0F-C14F-463A-AF76-9ACABCC2F2C6}" destId="{B84A3DE2-EFCF-464A-ADFF-41FC3907DE28}" srcOrd="18" destOrd="0" presId="urn:microsoft.com/office/officeart/2005/8/layout/list1"/>
    <dgm:cxn modelId="{16DE22C4-80F0-4D82-85F9-C320AD5E7B87}" type="presParOf" srcId="{F2C5BB0F-C14F-463A-AF76-9ACABCC2F2C6}" destId="{FAF27453-C6F5-4E7F-A6A8-4F95585F13D4}" srcOrd="19" destOrd="0" presId="urn:microsoft.com/office/officeart/2005/8/layout/list1"/>
    <dgm:cxn modelId="{4FBAD87B-73DC-43E1-A23D-6C809531272E}" type="presParOf" srcId="{F2C5BB0F-C14F-463A-AF76-9ACABCC2F2C6}" destId="{FBD321D5-EA09-44F7-8F35-5F2277412B80}" srcOrd="20" destOrd="0" presId="urn:microsoft.com/office/officeart/2005/8/layout/list1"/>
    <dgm:cxn modelId="{ABB39F74-9719-4179-B57E-81CEAA1C737A}" type="presParOf" srcId="{FBD321D5-EA09-44F7-8F35-5F2277412B80}" destId="{C9070E1E-BA46-48BD-9E09-17DA8B764E44}" srcOrd="0" destOrd="0" presId="urn:microsoft.com/office/officeart/2005/8/layout/list1"/>
    <dgm:cxn modelId="{9897013B-A846-4B4F-ACFC-76C4189AD424}" type="presParOf" srcId="{FBD321D5-EA09-44F7-8F35-5F2277412B80}" destId="{8C83BE44-F99C-44A5-9727-A9D1DD0B0496}" srcOrd="1" destOrd="0" presId="urn:microsoft.com/office/officeart/2005/8/layout/list1"/>
    <dgm:cxn modelId="{78F12E64-4E0D-4B2B-982E-9D695314BA7D}" type="presParOf" srcId="{F2C5BB0F-C14F-463A-AF76-9ACABCC2F2C6}" destId="{4720CB76-F765-47D2-92C4-8519427CD18A}" srcOrd="21" destOrd="0" presId="urn:microsoft.com/office/officeart/2005/8/layout/list1"/>
    <dgm:cxn modelId="{12CE1DBB-6C68-406D-9CFA-0225C20822CB}" type="presParOf" srcId="{F2C5BB0F-C14F-463A-AF76-9ACABCC2F2C6}" destId="{A7A5555F-AC4D-4D9A-994F-B802B6B097B1}" srcOrd="22" destOrd="0" presId="urn:microsoft.com/office/officeart/2005/8/layout/list1"/>
    <dgm:cxn modelId="{23925798-B4EB-4EC0-9500-337FF2C3F0EA}" type="presParOf" srcId="{F2C5BB0F-C14F-463A-AF76-9ACABCC2F2C6}" destId="{D262EE49-7759-4F94-B76D-1291BD3A8F3F}" srcOrd="23" destOrd="0" presId="urn:microsoft.com/office/officeart/2005/8/layout/list1"/>
    <dgm:cxn modelId="{E5310650-E525-4356-87CE-28AC224DCE4A}" type="presParOf" srcId="{F2C5BB0F-C14F-463A-AF76-9ACABCC2F2C6}" destId="{E1F3D0EE-60CA-4A84-A3FD-C21C03195891}" srcOrd="24" destOrd="0" presId="urn:microsoft.com/office/officeart/2005/8/layout/list1"/>
    <dgm:cxn modelId="{9E375CDA-9C0D-49CA-9E75-A5508B31B7F2}" type="presParOf" srcId="{E1F3D0EE-60CA-4A84-A3FD-C21C03195891}" destId="{F7305ED2-DFBC-4612-B35C-B9C25966E4BF}" srcOrd="0" destOrd="0" presId="urn:microsoft.com/office/officeart/2005/8/layout/list1"/>
    <dgm:cxn modelId="{45B830DA-72B7-4B75-9AA1-D1EF5ED045E0}" type="presParOf" srcId="{E1F3D0EE-60CA-4A84-A3FD-C21C03195891}" destId="{1CA6B84E-4EE5-4F07-AF98-C16D8CD9FAB6}" srcOrd="1" destOrd="0" presId="urn:microsoft.com/office/officeart/2005/8/layout/list1"/>
    <dgm:cxn modelId="{FC6AFC0A-EF3C-43E5-BF1B-A0D047FB1D07}" type="presParOf" srcId="{F2C5BB0F-C14F-463A-AF76-9ACABCC2F2C6}" destId="{F4A1F794-D851-41F6-A588-2321F7DE4536}" srcOrd="25" destOrd="0" presId="urn:microsoft.com/office/officeart/2005/8/layout/list1"/>
    <dgm:cxn modelId="{18D60AB3-F89F-4B55-B1E1-4CA33B305D11}" type="presParOf" srcId="{F2C5BB0F-C14F-463A-AF76-9ACABCC2F2C6}" destId="{20DD2227-BEE0-4D48-BC1B-A22ACE50D53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+mn-lt"/>
            </a:rPr>
            <a:t>Общие положения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B47DDA22-7E92-4CD4-A0E0-4317238B5E60}">
      <dgm:prSet phldrT="[Текст]" custT="1"/>
      <dgm:spPr/>
      <dgm:t>
        <a:bodyPr/>
        <a:lstStyle/>
        <a:p>
          <a:pPr algn="just"/>
          <a:r>
            <a:rPr lang="ru-RU" sz="2400" b="0" dirty="0" smtClean="0"/>
            <a:t>Ассистент государственного аудитора - государственный служащий, обладающий профессиональными знаниями в области бухгалтерского учета и аудита, имеющий право участвовать в государственном аудит.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0D59CE27-F06F-4FD0-8F14-2AA1B480FB0A}" type="parTrans" cxnId="{D05FA600-7187-4CF3-9742-F93BA8BFA1DF}">
      <dgm:prSet/>
      <dgm:spPr/>
      <dgm:t>
        <a:bodyPr/>
        <a:lstStyle/>
        <a:p>
          <a:endParaRPr lang="ru-RU"/>
        </a:p>
      </dgm:t>
    </dgm:pt>
    <dgm:pt modelId="{CAFC79FA-8676-4BCB-B1A8-535EBCB6BA17}" type="sibTrans" cxnId="{D05FA600-7187-4CF3-9742-F93BA8BFA1DF}">
      <dgm:prSet/>
      <dgm:spPr/>
      <dgm:t>
        <a:bodyPr/>
        <a:lstStyle/>
        <a:p>
          <a:endParaRPr lang="ru-RU"/>
        </a:p>
      </dgm:t>
    </dgm:pt>
    <dgm:pt modelId="{F0227401-735E-4597-AC2C-15F5FE435466}">
      <dgm:prSet custT="1"/>
      <dgm:spPr/>
      <dgm:t>
        <a:bodyPr/>
        <a:lstStyle/>
        <a:p>
          <a:pPr algn="l"/>
          <a:endParaRPr lang="ru-RU" sz="2400" dirty="0" smtClean="0"/>
        </a:p>
      </dgm:t>
    </dgm:pt>
    <dgm:pt modelId="{E0A8D87B-4246-4C8D-8218-228B4C5A7CDA}" type="parTrans" cxnId="{589F4BDD-2317-4BDC-8CB2-03B658412347}">
      <dgm:prSet/>
      <dgm:spPr/>
      <dgm:t>
        <a:bodyPr/>
        <a:lstStyle/>
        <a:p>
          <a:endParaRPr lang="ru-RU"/>
        </a:p>
      </dgm:t>
    </dgm:pt>
    <dgm:pt modelId="{5B591177-652F-46AE-BB94-FD2B7A77E49C}" type="sibTrans" cxnId="{589F4BDD-2317-4BDC-8CB2-03B658412347}">
      <dgm:prSet/>
      <dgm:spPr/>
      <dgm:t>
        <a:bodyPr/>
        <a:lstStyle/>
        <a:p>
          <a:endParaRPr lang="ru-RU"/>
        </a:p>
      </dgm:t>
    </dgm:pt>
    <dgm:pt modelId="{17C40734-B3BA-4F36-AA99-C2A923525B1F}">
      <dgm:prSet phldrT="[Текст]" custT="1"/>
      <dgm:spPr/>
      <dgm:t>
        <a:bodyPr/>
        <a:lstStyle/>
        <a:p>
          <a:pPr algn="just"/>
          <a:r>
            <a:rPr lang="ru-RU" sz="2400" dirty="0" smtClean="0"/>
            <a:t> Список </a:t>
          </a:r>
          <a:r>
            <a:rPr lang="ru-RU" sz="2400" dirty="0" err="1" smtClean="0"/>
            <a:t>аффилированности</a:t>
          </a:r>
          <a:r>
            <a:rPr lang="ru-RU" sz="2400" dirty="0" smtClean="0"/>
            <a:t> </a:t>
          </a:r>
          <a:r>
            <a:rPr lang="ru-RU" sz="2400" dirty="0" smtClean="0"/>
            <a:t>включает сведения о месте работы супруга (супруги), близких родственниках, свойственниках, наименования юридических лиц, участниками, учредителями, которых они являются работников Ревизионной комиссии.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CACAC762-E8A4-4A4E-9C1B-95514E4949BF}" type="parTrans" cxnId="{DA73EEC4-1931-408D-9D73-D91343BE9280}">
      <dgm:prSet/>
      <dgm:spPr/>
    </dgm:pt>
    <dgm:pt modelId="{A1FD92AA-7446-43B6-B73A-52E3E2AE2C4D}" type="sibTrans" cxnId="{DA73EEC4-1931-408D-9D73-D91343BE9280}">
      <dgm:prSet/>
      <dgm:spPr/>
    </dgm:pt>
    <dgm:pt modelId="{3E72E41D-84EB-4FCE-96A4-A51511A97BD5}">
      <dgm:prSet phldrT="[Текст]" custT="1"/>
      <dgm:spPr/>
      <dgm:t>
        <a:bodyPr/>
        <a:lstStyle/>
        <a:p>
          <a:pPr algn="just"/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CC4738A4-5817-41B0-991D-7F6861FAAFF8}" type="parTrans" cxnId="{F4F02C18-9B0E-4406-8D93-3A450224BB31}">
      <dgm:prSet/>
      <dgm:spPr/>
    </dgm:pt>
    <dgm:pt modelId="{E4213403-3E4E-46E2-8BBA-943DC0ED6BAA}" type="sibTrans" cxnId="{F4F02C18-9B0E-4406-8D93-3A450224BB31}">
      <dgm:prSet/>
      <dgm:spPr/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39810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94507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F4BDD-2317-4BDC-8CB2-03B658412347}" srcId="{D5A20C1D-94A2-41A2-819E-966FA0F79088}" destId="{F0227401-735E-4597-AC2C-15F5FE435466}" srcOrd="3" destOrd="0" parTransId="{E0A8D87B-4246-4C8D-8218-228B4C5A7CDA}" sibTransId="{5B591177-652F-46AE-BB94-FD2B7A77E49C}"/>
    <dgm:cxn modelId="{678A8D06-6C7D-4C02-823B-FC8F1855EFF1}" type="presOf" srcId="{3E72E41D-84EB-4FCE-96A4-A51511A97BD5}" destId="{C07EB5D1-5AA3-4B42-AD67-F79B2274F5D5}" srcOrd="0" destOrd="1" presId="urn:microsoft.com/office/officeart/2005/8/layout/list1"/>
    <dgm:cxn modelId="{0365B8AC-62E0-41D5-B31C-6233EC36A431}" type="presOf" srcId="{B47DDA22-7E92-4CD4-A0E0-4317238B5E60}" destId="{C07EB5D1-5AA3-4B42-AD67-F79B2274F5D5}" srcOrd="0" destOrd="0" presId="urn:microsoft.com/office/officeart/2005/8/layout/list1"/>
    <dgm:cxn modelId="{2CAD986A-BE12-4C26-A2E6-10DE63F55129}" type="presOf" srcId="{F0227401-735E-4597-AC2C-15F5FE435466}" destId="{C07EB5D1-5AA3-4B42-AD67-F79B2274F5D5}" srcOrd="0" destOrd="3" presId="urn:microsoft.com/office/officeart/2005/8/layout/list1"/>
    <dgm:cxn modelId="{D05FA600-7187-4CF3-9742-F93BA8BFA1DF}" srcId="{D5A20C1D-94A2-41A2-819E-966FA0F79088}" destId="{B47DDA22-7E92-4CD4-A0E0-4317238B5E60}" srcOrd="0" destOrd="0" parTransId="{0D59CE27-F06F-4FD0-8F14-2AA1B480FB0A}" sibTransId="{CAFC79FA-8676-4BCB-B1A8-535EBCB6BA17}"/>
    <dgm:cxn modelId="{F4F02C18-9B0E-4406-8D93-3A450224BB31}" srcId="{D5A20C1D-94A2-41A2-819E-966FA0F79088}" destId="{3E72E41D-84EB-4FCE-96A4-A51511A97BD5}" srcOrd="1" destOrd="0" parTransId="{CC4738A4-5817-41B0-991D-7F6861FAAFF8}" sibTransId="{E4213403-3E4E-46E2-8BBA-943DC0ED6BAA}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DA73EEC4-1931-408D-9D73-D91343BE9280}" srcId="{D5A20C1D-94A2-41A2-819E-966FA0F79088}" destId="{17C40734-B3BA-4F36-AA99-C2A923525B1F}" srcOrd="2" destOrd="0" parTransId="{CACAC762-E8A4-4A4E-9C1B-95514E4949BF}" sibTransId="{A1FD92AA-7446-43B6-B73A-52E3E2AE2C4D}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BF33BD14-F902-466D-889D-A327D2BCBC80}" type="presOf" srcId="{17C40734-B3BA-4F36-AA99-C2A923525B1F}" destId="{C07EB5D1-5AA3-4B42-AD67-F79B2274F5D5}" srcOrd="0" destOrd="2" presId="urn:microsoft.com/office/officeart/2005/8/layout/list1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+mn-lt"/>
            </a:rPr>
            <a:t>Формирование перечня объектов государственного аудита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B47DDA22-7E92-4CD4-A0E0-4317238B5E60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обращения физических и юридических лиц по вопросам организации аудиторских мероприятий на определенных объектах государственного аудита, неэффективно расходующих бюджетные средства и активы, либо неэффективной реализации документов Системы государственного планирования, бюджетных инвестиций;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0D59CE27-F06F-4FD0-8F14-2AA1B480FB0A}" type="parTrans" cxnId="{D05FA600-7187-4CF3-9742-F93BA8BFA1DF}">
      <dgm:prSet/>
      <dgm:spPr/>
      <dgm:t>
        <a:bodyPr/>
        <a:lstStyle/>
        <a:p>
          <a:endParaRPr lang="ru-RU"/>
        </a:p>
      </dgm:t>
    </dgm:pt>
    <dgm:pt modelId="{CAFC79FA-8676-4BCB-B1A8-535EBCB6BA17}" type="sibTrans" cxnId="{D05FA600-7187-4CF3-9742-F93BA8BFA1DF}">
      <dgm:prSet/>
      <dgm:spPr/>
      <dgm:t>
        <a:bodyPr/>
        <a:lstStyle/>
        <a:p>
          <a:endParaRPr lang="ru-RU"/>
        </a:p>
      </dgm:t>
    </dgm:pt>
    <dgm:pt modelId="{B95F3D22-0425-4CD8-BFDC-5CEA571ED52A}">
      <dgm:prSet custT="1"/>
      <dgm:spPr/>
      <dgm:t>
        <a:bodyPr/>
        <a:lstStyle/>
        <a:p>
          <a:pPr algn="just"/>
          <a:r>
            <a:rPr lang="ru-RU" sz="1600" b="0" dirty="0" smtClean="0"/>
            <a:t>результаты мониторинга средств массовой информации о нарушениях в ходе формирования и расходования бюджетных средств и активов, реализации документов Системы государственного планирования и бюджетных инвестиций;</a:t>
          </a:r>
          <a:endParaRPr lang="ru-RU" sz="1600" b="0" dirty="0"/>
        </a:p>
      </dgm:t>
    </dgm:pt>
    <dgm:pt modelId="{BE3E50CB-F8D3-4858-B152-096BF42DF840}" type="parTrans" cxnId="{AAFFCD60-FAFA-4B46-AC13-40D3E7AC246C}">
      <dgm:prSet/>
      <dgm:spPr/>
      <dgm:t>
        <a:bodyPr/>
        <a:lstStyle/>
        <a:p>
          <a:endParaRPr lang="ru-RU"/>
        </a:p>
      </dgm:t>
    </dgm:pt>
    <dgm:pt modelId="{D083D295-6833-46A1-8219-A7B5484629DD}" type="sibTrans" cxnId="{AAFFCD60-FAFA-4B46-AC13-40D3E7AC246C}">
      <dgm:prSet/>
      <dgm:spPr/>
      <dgm:t>
        <a:bodyPr/>
        <a:lstStyle/>
        <a:p>
          <a:endParaRPr lang="ru-RU"/>
        </a:p>
      </dgm:t>
    </dgm:pt>
    <dgm:pt modelId="{FC18812E-6569-46B9-B025-44156CC75238}">
      <dgm:prSet custT="1"/>
      <dgm:spPr/>
      <dgm:t>
        <a:bodyPr/>
        <a:lstStyle/>
        <a:p>
          <a:pPr algn="just"/>
          <a:r>
            <a:rPr lang="ru-RU" sz="1600" b="0" dirty="0" smtClean="0"/>
            <a:t>результаты оценки рисков объектов государственного аудита, осуществляемый структурным подразделением ответственным за планирование;</a:t>
          </a:r>
          <a:endParaRPr lang="ru-RU" sz="1600" b="0" dirty="0"/>
        </a:p>
      </dgm:t>
    </dgm:pt>
    <dgm:pt modelId="{69A24B45-D96F-49E2-96FC-7096F526EE47}" type="parTrans" cxnId="{685EA85E-38AE-4B9F-A8C1-433F7F5C7BB2}">
      <dgm:prSet/>
      <dgm:spPr/>
      <dgm:t>
        <a:bodyPr/>
        <a:lstStyle/>
        <a:p>
          <a:endParaRPr lang="ru-RU"/>
        </a:p>
      </dgm:t>
    </dgm:pt>
    <dgm:pt modelId="{21AB4D2D-10A0-4F20-80B2-8DBC0E655D74}" type="sibTrans" cxnId="{685EA85E-38AE-4B9F-A8C1-433F7F5C7BB2}">
      <dgm:prSet/>
      <dgm:spPr/>
      <dgm:t>
        <a:bodyPr/>
        <a:lstStyle/>
        <a:p>
          <a:endParaRPr lang="ru-RU"/>
        </a:p>
      </dgm:t>
    </dgm:pt>
    <dgm:pt modelId="{BF71E32A-1887-4A00-8EA3-84C2B53192E8}">
      <dgm:prSet custT="1"/>
      <dgm:spPr/>
      <dgm:t>
        <a:bodyPr/>
        <a:lstStyle/>
        <a:p>
          <a:pPr algn="just"/>
          <a:r>
            <a:rPr lang="ru-RU" sz="1600" b="0" dirty="0" smtClean="0"/>
            <a:t>статистические данные социально-экономического развития, в том числе в разрезе сфер государственного управления и отраслей экономики и других сведений.</a:t>
          </a:r>
          <a:endParaRPr lang="ru-RU" sz="1600" b="0" dirty="0"/>
        </a:p>
      </dgm:t>
    </dgm:pt>
    <dgm:pt modelId="{5BD1A6E0-B9BF-43FF-89C7-1321F45FD3BB}" type="parTrans" cxnId="{EDD869C4-1054-42C9-9ACB-8B81917B824F}">
      <dgm:prSet/>
      <dgm:spPr/>
      <dgm:t>
        <a:bodyPr/>
        <a:lstStyle/>
        <a:p>
          <a:endParaRPr lang="ru-RU"/>
        </a:p>
      </dgm:t>
    </dgm:pt>
    <dgm:pt modelId="{BC1775AE-38AA-4E60-B806-B33148120A2E}" type="sibTrans" cxnId="{EDD869C4-1054-42C9-9ACB-8B81917B824F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Обязательному рассмотрению подлежат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50294AD3-4256-4CDE-A358-E3F9760101C8}">
      <dgm:prSet phldrT="[Текст]" custT="1"/>
      <dgm:spPr/>
      <dgm:t>
        <a:bodyPr/>
        <a:lstStyle/>
        <a:p>
          <a:pPr algn="just"/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C097876-D3D7-4843-B8C3-0C7E3F726E44}" type="parTrans" cxnId="{B0E40208-210C-4A58-81C9-21B04CDDC2B5}">
      <dgm:prSet/>
      <dgm:spPr/>
      <dgm:t>
        <a:bodyPr/>
        <a:lstStyle/>
        <a:p>
          <a:endParaRPr lang="ru-RU"/>
        </a:p>
      </dgm:t>
    </dgm:pt>
    <dgm:pt modelId="{771B95D5-B369-4B95-B28F-10D9619D37C0}" type="sibTrans" cxnId="{B0E40208-210C-4A58-81C9-21B04CDDC2B5}">
      <dgm:prSet/>
      <dgm:spPr/>
      <dgm:t>
        <a:bodyPr/>
        <a:lstStyle/>
        <a:p>
          <a:endParaRPr lang="ru-RU"/>
        </a:p>
      </dgm:t>
    </dgm:pt>
    <dgm:pt modelId="{5B1FF787-9EF2-46CB-9F53-B8BC2C7E27B1}">
      <dgm:prSet custT="1"/>
      <dgm:spPr/>
      <dgm:t>
        <a:bodyPr/>
        <a:lstStyle/>
        <a:p>
          <a:pPr algn="just"/>
          <a:endParaRPr lang="ru-RU" sz="1600" b="0" dirty="0"/>
        </a:p>
      </dgm:t>
    </dgm:pt>
    <dgm:pt modelId="{1C14D381-D13A-400F-B204-7B5517655BD2}" type="parTrans" cxnId="{16D2567B-8915-4E16-942A-F6C88ECF3DF9}">
      <dgm:prSet/>
      <dgm:spPr/>
      <dgm:t>
        <a:bodyPr/>
        <a:lstStyle/>
        <a:p>
          <a:endParaRPr lang="ru-RU"/>
        </a:p>
      </dgm:t>
    </dgm:pt>
    <dgm:pt modelId="{783C4B70-B728-4E77-8C9F-29EDD46E9291}" type="sibTrans" cxnId="{16D2567B-8915-4E16-942A-F6C88ECF3DF9}">
      <dgm:prSet/>
      <dgm:spPr/>
      <dgm:t>
        <a:bodyPr/>
        <a:lstStyle/>
        <a:p>
          <a:endParaRPr lang="ru-RU"/>
        </a:p>
      </dgm:t>
    </dgm:pt>
    <dgm:pt modelId="{8389396D-04AE-4D2C-B5F3-3BF3EB547915}">
      <dgm:prSet custT="1"/>
      <dgm:spPr/>
      <dgm:t>
        <a:bodyPr/>
        <a:lstStyle/>
        <a:p>
          <a:pPr algn="just"/>
          <a:endParaRPr lang="ru-RU" sz="1600" b="0" dirty="0"/>
        </a:p>
      </dgm:t>
    </dgm:pt>
    <dgm:pt modelId="{2463F8C7-A2E4-4D29-A725-DF23AE6C8D01}" type="parTrans" cxnId="{E2C5AF0D-2334-47BD-991F-FB76DE49C0BF}">
      <dgm:prSet/>
      <dgm:spPr/>
      <dgm:t>
        <a:bodyPr/>
        <a:lstStyle/>
        <a:p>
          <a:endParaRPr lang="ru-RU"/>
        </a:p>
      </dgm:t>
    </dgm:pt>
    <dgm:pt modelId="{5F78B66B-B6BF-4D75-A524-BD299088F8FA}" type="sibTrans" cxnId="{E2C5AF0D-2334-47BD-991F-FB76DE49C0BF}">
      <dgm:prSet/>
      <dgm:spPr/>
      <dgm:t>
        <a:bodyPr/>
        <a:lstStyle/>
        <a:p>
          <a:endParaRPr lang="ru-RU"/>
        </a:p>
      </dgm:t>
    </dgm:pt>
    <dgm:pt modelId="{834547DD-3423-4228-83BF-7A2FA23CC3DC}">
      <dgm:prSet phldrT="[Текст]" custT="1"/>
      <dgm:spPr/>
      <dgm:t>
        <a:bodyPr/>
        <a:lstStyle/>
        <a:p>
          <a:pPr algn="just"/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AE3FC3C7-0AC8-4089-BA21-C8FC9CD137CC}" type="parTrans" cxnId="{E460DD97-651C-44D3-ACE2-5E1FCDFCA2A2}">
      <dgm:prSet/>
      <dgm:spPr/>
      <dgm:t>
        <a:bodyPr/>
        <a:lstStyle/>
        <a:p>
          <a:endParaRPr lang="ru-RU"/>
        </a:p>
      </dgm:t>
    </dgm:pt>
    <dgm:pt modelId="{F4256DD0-38FE-41E4-B57B-9AF541528FF7}" type="sibTrans" cxnId="{E460DD97-651C-44D3-ACE2-5E1FCDFCA2A2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39810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94507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BE638-AA97-4265-A0CA-2370C14DE010}" type="presOf" srcId="{ADDF059E-49E5-4A0F-96AF-D4245FA44E14}" destId="{C07EB5D1-5AA3-4B42-AD67-F79B2274F5D5}" srcOrd="0" destOrd="0" presId="urn:microsoft.com/office/officeart/2005/8/layout/list1"/>
    <dgm:cxn modelId="{F684F3A4-4959-4337-9954-1A4FE9086B57}" type="presOf" srcId="{B47DDA22-7E92-4CD4-A0E0-4317238B5E60}" destId="{C07EB5D1-5AA3-4B42-AD67-F79B2274F5D5}" srcOrd="0" destOrd="2" presId="urn:microsoft.com/office/officeart/2005/8/layout/list1"/>
    <dgm:cxn modelId="{16D2567B-8915-4E16-942A-F6C88ECF3DF9}" srcId="{834547DD-3423-4228-83BF-7A2FA23CC3DC}" destId="{5B1FF787-9EF2-46CB-9F53-B8BC2C7E27B1}" srcOrd="3" destOrd="0" parTransId="{1C14D381-D13A-400F-B204-7B5517655BD2}" sibTransId="{783C4B70-B728-4E77-8C9F-29EDD46E9291}"/>
    <dgm:cxn modelId="{D05FA600-7187-4CF3-9742-F93BA8BFA1DF}" srcId="{834547DD-3423-4228-83BF-7A2FA23CC3DC}" destId="{B47DDA22-7E92-4CD4-A0E0-4317238B5E60}" srcOrd="0" destOrd="0" parTransId="{0D59CE27-F06F-4FD0-8F14-2AA1B480FB0A}" sibTransId="{CAFC79FA-8676-4BCB-B1A8-535EBCB6BA17}"/>
    <dgm:cxn modelId="{C9F076D7-1A97-4353-9486-4DF4B1773A52}" type="presOf" srcId="{50294AD3-4256-4CDE-A358-E3F9760101C8}" destId="{C07EB5D1-5AA3-4B42-AD67-F79B2274F5D5}" srcOrd="0" destOrd="3" presId="urn:microsoft.com/office/officeart/2005/8/layout/list1"/>
    <dgm:cxn modelId="{E2C5AF0D-2334-47BD-991F-FB76DE49C0BF}" srcId="{834547DD-3423-4228-83BF-7A2FA23CC3DC}" destId="{8389396D-04AE-4D2C-B5F3-3BF3EB547915}" srcOrd="5" destOrd="0" parTransId="{2463F8C7-A2E4-4D29-A725-DF23AE6C8D01}" sibTransId="{5F78B66B-B6BF-4D75-A524-BD299088F8FA}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A4E5D0E8-7C51-416E-9E8C-9B116CAAFA65}" type="presOf" srcId="{BF71E32A-1887-4A00-8EA3-84C2B53192E8}" destId="{C07EB5D1-5AA3-4B42-AD67-F79B2274F5D5}" srcOrd="0" destOrd="8" presId="urn:microsoft.com/office/officeart/2005/8/layout/list1"/>
    <dgm:cxn modelId="{637C6E16-C889-471B-B9F3-D16417A706F2}" type="presOf" srcId="{834547DD-3423-4228-83BF-7A2FA23CC3DC}" destId="{C07EB5D1-5AA3-4B42-AD67-F79B2274F5D5}" srcOrd="0" destOrd="1" presId="urn:microsoft.com/office/officeart/2005/8/layout/list1"/>
    <dgm:cxn modelId="{95C30769-E505-4310-8240-86A01E5F3127}" srcId="{D5A20C1D-94A2-41A2-819E-966FA0F79088}" destId="{ADDF059E-49E5-4A0F-96AF-D4245FA44E14}" srcOrd="0" destOrd="0" parTransId="{306D8145-A95A-48E2-A509-5E6670586B5C}" sibTransId="{754A29E6-4FEE-468D-A178-3B0604CCA609}"/>
    <dgm:cxn modelId="{B0E40208-210C-4A58-81C9-21B04CDDC2B5}" srcId="{834547DD-3423-4228-83BF-7A2FA23CC3DC}" destId="{50294AD3-4256-4CDE-A358-E3F9760101C8}" srcOrd="1" destOrd="0" parTransId="{CC097876-D3D7-4843-B8C3-0C7E3F726E44}" sibTransId="{771B95D5-B369-4B95-B28F-10D9619D37C0}"/>
    <dgm:cxn modelId="{EDD869C4-1054-42C9-9ACB-8B81917B824F}" srcId="{834547DD-3423-4228-83BF-7A2FA23CC3DC}" destId="{BF71E32A-1887-4A00-8EA3-84C2B53192E8}" srcOrd="6" destOrd="0" parTransId="{5BD1A6E0-B9BF-43FF-89C7-1321F45FD3BB}" sibTransId="{BC1775AE-38AA-4E60-B806-B33148120A2E}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E460DD97-651C-44D3-ACE2-5E1FCDFCA2A2}" srcId="{D5A20C1D-94A2-41A2-819E-966FA0F79088}" destId="{834547DD-3423-4228-83BF-7A2FA23CC3DC}" srcOrd="1" destOrd="0" parTransId="{AE3FC3C7-0AC8-4089-BA21-C8FC9CD137CC}" sibTransId="{F4256DD0-38FE-41E4-B57B-9AF541528FF7}"/>
    <dgm:cxn modelId="{685EA85E-38AE-4B9F-A8C1-433F7F5C7BB2}" srcId="{834547DD-3423-4228-83BF-7A2FA23CC3DC}" destId="{FC18812E-6569-46B9-B025-44156CC75238}" srcOrd="4" destOrd="0" parTransId="{69A24B45-D96F-49E2-96FC-7096F526EE47}" sibTransId="{21AB4D2D-10A0-4F20-80B2-8DBC0E655D74}"/>
    <dgm:cxn modelId="{AAFFCD60-FAFA-4B46-AC13-40D3E7AC246C}" srcId="{834547DD-3423-4228-83BF-7A2FA23CC3DC}" destId="{B95F3D22-0425-4CD8-BFDC-5CEA571ED52A}" srcOrd="2" destOrd="0" parTransId="{BE3E50CB-F8D3-4858-B152-096BF42DF840}" sibTransId="{D083D295-6833-46A1-8219-A7B5484629DD}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9670DC98-52D7-4E8A-B9A1-08E0F4AAEEC5}" type="presOf" srcId="{8389396D-04AE-4D2C-B5F3-3BF3EB547915}" destId="{C07EB5D1-5AA3-4B42-AD67-F79B2274F5D5}" srcOrd="0" destOrd="7" presId="urn:microsoft.com/office/officeart/2005/8/layout/list1"/>
    <dgm:cxn modelId="{52D36A3C-2EB2-4F8F-A217-C1F93C2421A4}" type="presOf" srcId="{B95F3D22-0425-4CD8-BFDC-5CEA571ED52A}" destId="{C07EB5D1-5AA3-4B42-AD67-F79B2274F5D5}" srcOrd="0" destOrd="4" presId="urn:microsoft.com/office/officeart/2005/8/layout/list1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B07BA757-3425-458E-89FA-E3D6FD0472C7}" type="presOf" srcId="{FC18812E-6569-46B9-B025-44156CC75238}" destId="{C07EB5D1-5AA3-4B42-AD67-F79B2274F5D5}" srcOrd="0" destOrd="6" presId="urn:microsoft.com/office/officeart/2005/8/layout/list1"/>
    <dgm:cxn modelId="{05D1451D-50CF-478F-AF6D-BA71A949A8E7}" type="presOf" srcId="{5B1FF787-9EF2-46CB-9F53-B8BC2C7E27B1}" destId="{C07EB5D1-5AA3-4B42-AD67-F79B2274F5D5}" srcOrd="0" destOrd="5" presId="urn:microsoft.com/office/officeart/2005/8/layout/list1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+mn-lt"/>
            </a:rPr>
            <a:t>Формирование перечня объектов государственного аудита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соответствия направления аудиторского мероприятия компетенциям Ревизионной комиссии;</a:t>
          </a:r>
          <a:endParaRPr lang="ru-RU" sz="1600" b="0" u="sng" dirty="0">
            <a:latin typeface="Times New Roman" pitchFamily="18" charset="0"/>
            <a:cs typeface="Times New Roman" pitchFamily="18" charset="0"/>
          </a:endParaRPr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F1E37D2B-0285-4AE5-A1FF-78EFBD7F8CE1}">
      <dgm:prSet custT="1"/>
      <dgm:spPr/>
      <dgm:t>
        <a:bodyPr/>
        <a:lstStyle/>
        <a:p>
          <a:pPr algn="just"/>
          <a:r>
            <a:rPr lang="ru-RU" sz="1600" b="0" dirty="0" smtClean="0"/>
            <a:t>наличия рисков которые потенциально могут приводить к негативным результатам;</a:t>
          </a:r>
          <a:endParaRPr lang="ru-RU" sz="1600" b="0" dirty="0"/>
        </a:p>
      </dgm:t>
    </dgm:pt>
    <dgm:pt modelId="{272249EA-CA4E-460D-A497-C68D8CC7780A}" type="parTrans" cxnId="{B3EC3E3C-33D7-4604-BE48-52243A8CA8F1}">
      <dgm:prSet/>
      <dgm:spPr/>
      <dgm:t>
        <a:bodyPr/>
        <a:lstStyle/>
        <a:p>
          <a:endParaRPr lang="ru-RU"/>
        </a:p>
      </dgm:t>
    </dgm:pt>
    <dgm:pt modelId="{C60D83C7-49B1-4463-8818-86775D51A648}" type="sibTrans" cxnId="{B3EC3E3C-33D7-4604-BE48-52243A8CA8F1}">
      <dgm:prSet/>
      <dgm:spPr/>
      <dgm:t>
        <a:bodyPr/>
        <a:lstStyle/>
        <a:p>
          <a:endParaRPr lang="ru-RU"/>
        </a:p>
      </dgm:t>
    </dgm:pt>
    <dgm:pt modelId="{CFDBB672-0DAF-4B13-990B-6B39BDF4D208}">
      <dgm:prSet custT="1"/>
      <dgm:spPr/>
      <dgm:t>
        <a:bodyPr/>
        <a:lstStyle/>
        <a:p>
          <a:pPr algn="just"/>
          <a:r>
            <a:rPr lang="ru-RU" sz="1600" b="0" dirty="0" smtClean="0"/>
            <a:t>срокам и результатам проведения предшествующих  аудиторских мероприятий на объектах государственного аудита;</a:t>
          </a:r>
          <a:endParaRPr lang="ru-RU" sz="1600" b="0" dirty="0"/>
        </a:p>
      </dgm:t>
    </dgm:pt>
    <dgm:pt modelId="{FC836648-FA06-4858-92D7-87C9CD701C3B}" type="parTrans" cxnId="{F8435BDA-6FB9-41CE-9592-053AAF170918}">
      <dgm:prSet/>
      <dgm:spPr/>
      <dgm:t>
        <a:bodyPr/>
        <a:lstStyle/>
        <a:p>
          <a:endParaRPr lang="ru-RU"/>
        </a:p>
      </dgm:t>
    </dgm:pt>
    <dgm:pt modelId="{25E38A5D-C629-4E22-BA43-50C1E3EBF40D}" type="sibTrans" cxnId="{F8435BDA-6FB9-41CE-9592-053AAF170918}">
      <dgm:prSet/>
      <dgm:spPr/>
      <dgm:t>
        <a:bodyPr/>
        <a:lstStyle/>
        <a:p>
          <a:endParaRPr lang="ru-RU"/>
        </a:p>
      </dgm:t>
    </dgm:pt>
    <dgm:pt modelId="{44E940AD-B303-4B25-AF03-DC6D6A432676}">
      <dgm:prSet custT="1"/>
      <dgm:spPr/>
      <dgm:t>
        <a:bodyPr/>
        <a:lstStyle/>
        <a:p>
          <a:pPr algn="just"/>
          <a:r>
            <a:rPr lang="ru-RU" sz="1600" b="0" dirty="0" smtClean="0"/>
            <a:t>достаточность трудовых и других ресурсов для осуществления аудиторского мероприятия;</a:t>
          </a:r>
          <a:endParaRPr lang="ru-RU" sz="1600" b="0" dirty="0"/>
        </a:p>
      </dgm:t>
    </dgm:pt>
    <dgm:pt modelId="{BEACAC22-57AE-4464-9C14-996974B3CBFA}" type="parTrans" cxnId="{8635FACF-9F33-4D89-AB6A-B583E5716848}">
      <dgm:prSet/>
      <dgm:spPr/>
      <dgm:t>
        <a:bodyPr/>
        <a:lstStyle/>
        <a:p>
          <a:endParaRPr lang="ru-RU"/>
        </a:p>
      </dgm:t>
    </dgm:pt>
    <dgm:pt modelId="{27D3FAD0-2FF0-4DC9-8906-5F1E1B8F85DD}" type="sibTrans" cxnId="{8635FACF-9F33-4D89-AB6A-B583E5716848}">
      <dgm:prSet/>
      <dgm:spPr/>
      <dgm:t>
        <a:bodyPr/>
        <a:lstStyle/>
        <a:p>
          <a:endParaRPr lang="ru-RU"/>
        </a:p>
      </dgm:t>
    </dgm:pt>
    <dgm:pt modelId="{0445AC57-0FEE-49E5-8AAB-09D52D7BF5C5}">
      <dgm:prSet custT="1"/>
      <dgm:spPr/>
      <dgm:t>
        <a:bodyPr/>
        <a:lstStyle/>
        <a:p>
          <a:pPr algn="just"/>
          <a:r>
            <a:rPr lang="ru-RU" sz="1600" b="0" dirty="0" smtClean="0"/>
            <a:t>охвату аудитом бюджета планируемого года в соответствии с приоритетными направлениями расходования бюджетных средств и активов;</a:t>
          </a:r>
          <a:endParaRPr lang="ru-RU" sz="1600" b="0" dirty="0"/>
        </a:p>
      </dgm:t>
    </dgm:pt>
    <dgm:pt modelId="{E3FBE861-A4BB-4888-8F42-375A353EDFF6}" type="parTrans" cxnId="{1024D833-FD6E-4BF1-9EBE-D45796AA857E}">
      <dgm:prSet/>
      <dgm:spPr/>
      <dgm:t>
        <a:bodyPr/>
        <a:lstStyle/>
        <a:p>
          <a:endParaRPr lang="ru-RU"/>
        </a:p>
      </dgm:t>
    </dgm:pt>
    <dgm:pt modelId="{FE81821B-9275-4592-8E65-64E04196EACC}" type="sibTrans" cxnId="{1024D833-FD6E-4BF1-9EBE-D45796AA857E}">
      <dgm:prSet/>
      <dgm:spPr/>
      <dgm:t>
        <a:bodyPr/>
        <a:lstStyle/>
        <a:p>
          <a:endParaRPr lang="ru-RU"/>
        </a:p>
      </dgm:t>
    </dgm:pt>
    <dgm:pt modelId="{B44391E1-7EE7-451C-BCF5-5148A2900813}">
      <dgm:prSet custT="1"/>
      <dgm:spPr/>
      <dgm:t>
        <a:bodyPr/>
        <a:lstStyle/>
        <a:p>
          <a:pPr algn="just"/>
          <a:r>
            <a:rPr lang="ru-RU" sz="1600" b="0" dirty="0" smtClean="0"/>
            <a:t>необходимости проведения оценки эффективности по итогам промежуточной реализации или на этапе завершения реализации документов Системы государственного планирования, введения в эксплуатацию объектов</a:t>
          </a:r>
          <a:endParaRPr lang="ru-RU" sz="1600" b="0" dirty="0"/>
        </a:p>
      </dgm:t>
    </dgm:pt>
    <dgm:pt modelId="{3B0A2BBA-EBA0-4966-9D92-E5500CCEB84E}" type="parTrans" cxnId="{7E6E619A-631E-404B-A327-B1C87E94B100}">
      <dgm:prSet/>
      <dgm:spPr/>
      <dgm:t>
        <a:bodyPr/>
        <a:lstStyle/>
        <a:p>
          <a:endParaRPr lang="ru-RU"/>
        </a:p>
      </dgm:t>
    </dgm:pt>
    <dgm:pt modelId="{6AFBBCAC-B47F-43BD-9FA0-716FE31D6FBF}" type="sibTrans" cxnId="{7E6E619A-631E-404B-A327-B1C87E94B100}">
      <dgm:prSet/>
      <dgm:spPr/>
      <dgm:t>
        <a:bodyPr/>
        <a:lstStyle/>
        <a:p>
          <a:endParaRPr lang="ru-RU"/>
        </a:p>
      </dgm:t>
    </dgm:pt>
    <dgm:pt modelId="{E1EF9AF7-1E42-420B-8683-A466E509C2ED}">
      <dgm:prSet phldrT="[Текст]" custT="1"/>
      <dgm:spPr/>
      <dgm:t>
        <a:bodyPr/>
        <a:lstStyle/>
        <a:p>
          <a:pPr algn="just"/>
          <a:r>
            <a:rPr lang="ru-RU" sz="1600" b="1" u="sng" dirty="0" smtClean="0"/>
            <a:t>Выбор направления членом Ревизионной комиссии обосновывается по следующим критериям: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B07549B-8ECB-44D3-BCFC-AA191A5A6027}" type="parTrans" cxnId="{7A0EFAC5-23A3-4215-B5D5-2BD6E7698F4D}">
      <dgm:prSet/>
      <dgm:spPr/>
    </dgm:pt>
    <dgm:pt modelId="{A6FF9FD5-AE88-43B5-85BF-4D81F339D408}" type="sibTrans" cxnId="{7A0EFAC5-23A3-4215-B5D5-2BD6E7698F4D}">
      <dgm:prSet/>
      <dgm:spPr/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41574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94507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CF79-5F4C-43FA-9EB1-4B565F174F70}" type="presOf" srcId="{E1EF9AF7-1E42-420B-8683-A466E509C2ED}" destId="{C07EB5D1-5AA3-4B42-AD67-F79B2274F5D5}" srcOrd="0" destOrd="0" presId="urn:microsoft.com/office/officeart/2005/8/layout/list1"/>
    <dgm:cxn modelId="{B3EC3E3C-33D7-4604-BE48-52243A8CA8F1}" srcId="{E1EF9AF7-1E42-420B-8683-A466E509C2ED}" destId="{F1E37D2B-0285-4AE5-A1FF-78EFBD7F8CE1}" srcOrd="1" destOrd="0" parTransId="{272249EA-CA4E-460D-A497-C68D8CC7780A}" sibTransId="{C60D83C7-49B1-4463-8818-86775D51A648}"/>
    <dgm:cxn modelId="{DA6D9DD2-ED5C-47D0-B680-0044A1073B26}" type="presOf" srcId="{B44391E1-7EE7-451C-BCF5-5148A2900813}" destId="{C07EB5D1-5AA3-4B42-AD67-F79B2274F5D5}" srcOrd="0" destOrd="6" presId="urn:microsoft.com/office/officeart/2005/8/layout/list1"/>
    <dgm:cxn modelId="{8635FACF-9F33-4D89-AB6A-B583E5716848}" srcId="{E1EF9AF7-1E42-420B-8683-A466E509C2ED}" destId="{44E940AD-B303-4B25-AF03-DC6D6A432676}" srcOrd="3" destOrd="0" parTransId="{BEACAC22-57AE-4464-9C14-996974B3CBFA}" sibTransId="{27D3FAD0-2FF0-4DC9-8906-5F1E1B8F85DD}"/>
    <dgm:cxn modelId="{86C41378-9D04-4858-B416-01BC18B5B781}" type="presOf" srcId="{ADDF059E-49E5-4A0F-96AF-D4245FA44E14}" destId="{C07EB5D1-5AA3-4B42-AD67-F79B2274F5D5}" srcOrd="0" destOrd="1" presId="urn:microsoft.com/office/officeart/2005/8/layout/list1"/>
    <dgm:cxn modelId="{13E5C523-7F7B-408F-A3BE-39F9144E6919}" type="presOf" srcId="{CFDBB672-0DAF-4B13-990B-6B39BDF4D208}" destId="{C07EB5D1-5AA3-4B42-AD67-F79B2274F5D5}" srcOrd="0" destOrd="3" presId="urn:microsoft.com/office/officeart/2005/8/layout/list1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1024D833-FD6E-4BF1-9EBE-D45796AA857E}" srcId="{E1EF9AF7-1E42-420B-8683-A466E509C2ED}" destId="{0445AC57-0FEE-49E5-8AAB-09D52D7BF5C5}" srcOrd="4" destOrd="0" parTransId="{E3FBE861-A4BB-4888-8F42-375A353EDFF6}" sibTransId="{FE81821B-9275-4592-8E65-64E04196EACC}"/>
    <dgm:cxn modelId="{95C30769-E505-4310-8240-86A01E5F3127}" srcId="{E1EF9AF7-1E42-420B-8683-A466E509C2ED}" destId="{ADDF059E-49E5-4A0F-96AF-D4245FA44E14}" srcOrd="0" destOrd="0" parTransId="{306D8145-A95A-48E2-A509-5E6670586B5C}" sibTransId="{754A29E6-4FEE-468D-A178-3B0604CCA609}"/>
    <dgm:cxn modelId="{7A0EFAC5-23A3-4215-B5D5-2BD6E7698F4D}" srcId="{D5A20C1D-94A2-41A2-819E-966FA0F79088}" destId="{E1EF9AF7-1E42-420B-8683-A466E509C2ED}" srcOrd="0" destOrd="0" parTransId="{9B07549B-8ECB-44D3-BCFC-AA191A5A6027}" sibTransId="{A6FF9FD5-AE88-43B5-85BF-4D81F339D408}"/>
    <dgm:cxn modelId="{9FB5548D-DA30-46F0-9DFA-700E52DC8653}" type="presOf" srcId="{F1E37D2B-0285-4AE5-A1FF-78EFBD7F8CE1}" destId="{C07EB5D1-5AA3-4B42-AD67-F79B2274F5D5}" srcOrd="0" destOrd="2" presId="urn:microsoft.com/office/officeart/2005/8/layout/list1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4B81B45C-44A0-4AF0-B8FC-3150C09514A9}" type="presOf" srcId="{0445AC57-0FEE-49E5-8AAB-09D52D7BF5C5}" destId="{C07EB5D1-5AA3-4B42-AD67-F79B2274F5D5}" srcOrd="0" destOrd="5" presId="urn:microsoft.com/office/officeart/2005/8/layout/list1"/>
    <dgm:cxn modelId="{7E6E619A-631E-404B-A327-B1C87E94B100}" srcId="{E1EF9AF7-1E42-420B-8683-A466E509C2ED}" destId="{B44391E1-7EE7-451C-BCF5-5148A2900813}" srcOrd="5" destOrd="0" parTransId="{3B0A2BBA-EBA0-4966-9D92-E5500CCEB84E}" sibTransId="{6AFBBCAC-B47F-43BD-9FA0-716FE31D6FBF}"/>
    <dgm:cxn modelId="{F8435BDA-6FB9-41CE-9592-053AAF170918}" srcId="{E1EF9AF7-1E42-420B-8683-A466E509C2ED}" destId="{CFDBB672-0DAF-4B13-990B-6B39BDF4D208}" srcOrd="2" destOrd="0" parTransId="{FC836648-FA06-4858-92D7-87C9CD701C3B}" sibTransId="{25E38A5D-C629-4E22-BA43-50C1E3EBF40D}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5A0555B4-F26D-4B6A-B5C1-35469A69CF5B}" type="presOf" srcId="{44E940AD-B303-4B25-AF03-DC6D6A432676}" destId="{C07EB5D1-5AA3-4B42-AD67-F79B2274F5D5}" srcOrd="0" destOrd="4" presId="urn:microsoft.com/office/officeart/2005/8/layout/list1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+mn-lt"/>
            </a:rPr>
            <a:t>Внесение изменений в перечень объектов государственного аудита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E1EF9AF7-1E42-420B-8683-A466E509C2ED}">
      <dgm:prSet phldrT="[Текст]" custT="1"/>
      <dgm:spPr/>
      <dgm:t>
        <a:bodyPr/>
        <a:lstStyle/>
        <a:p>
          <a:pPr algn="just"/>
          <a:r>
            <a:rPr lang="ru-RU" sz="1600" b="1" u="sng" dirty="0" smtClean="0"/>
            <a:t>Основания для внесения изменений </a:t>
          </a:r>
          <a:r>
            <a:rPr lang="ru-RU" sz="1600" b="1" u="sng" dirty="0" smtClean="0"/>
            <a:t>и (или) дополнений либо исключении аудиторского мероприятия из Перечня</a:t>
          </a:r>
          <a:r>
            <a:rPr lang="ru-RU" sz="1600" b="1" u="sng" dirty="0" smtClean="0"/>
            <a:t> </a:t>
          </a:r>
          <a:r>
            <a:rPr lang="ru-RU" sz="1600" b="1" u="sng" dirty="0" smtClean="0"/>
            <a:t>объектов государственного аудита: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B07549B-8ECB-44D3-BCFC-AA191A5A6027}" type="parTrans" cxnId="{7A0EFAC5-23A3-4215-B5D5-2BD6E7698F4D}">
      <dgm:prSet/>
      <dgm:spPr/>
      <dgm:t>
        <a:bodyPr/>
        <a:lstStyle/>
        <a:p>
          <a:endParaRPr lang="ru-RU"/>
        </a:p>
      </dgm:t>
    </dgm:pt>
    <dgm:pt modelId="{A6FF9FD5-AE88-43B5-85BF-4D81F339D408}" type="sibTrans" cxnId="{7A0EFAC5-23A3-4215-B5D5-2BD6E7698F4D}">
      <dgm:prSet/>
      <dgm:spPr/>
      <dgm:t>
        <a:bodyPr/>
        <a:lstStyle/>
        <a:p>
          <a:endParaRPr lang="ru-RU"/>
        </a:p>
      </dgm:t>
    </dgm:pt>
    <dgm:pt modelId="{4653FB9D-79C0-4FAC-A4D2-122987276CB3}">
      <dgm:prSet custT="1"/>
      <dgm:spPr/>
      <dgm:t>
        <a:bodyPr/>
        <a:lstStyle/>
        <a:p>
          <a:r>
            <a:rPr lang="ru-RU" sz="1600" b="0" dirty="0" smtClean="0"/>
            <a:t>2) изъятие правоохранительными органами правоустанавливающих и иных первичных документов; </a:t>
          </a:r>
        </a:p>
      </dgm:t>
    </dgm:pt>
    <dgm:pt modelId="{93E9DC62-1611-4178-A999-50BEF024767C}" type="parTrans" cxnId="{22E8EDEF-DCCB-4A57-9DFD-F4AD8427F33A}">
      <dgm:prSet/>
      <dgm:spPr/>
      <dgm:t>
        <a:bodyPr/>
        <a:lstStyle/>
        <a:p>
          <a:endParaRPr lang="ru-RU"/>
        </a:p>
      </dgm:t>
    </dgm:pt>
    <dgm:pt modelId="{32A179E5-7DEB-47BE-AF1F-88E146817795}" type="sibTrans" cxnId="{22E8EDEF-DCCB-4A57-9DFD-F4AD8427F33A}">
      <dgm:prSet/>
      <dgm:spPr/>
      <dgm:t>
        <a:bodyPr/>
        <a:lstStyle/>
        <a:p>
          <a:endParaRPr lang="ru-RU"/>
        </a:p>
      </dgm:t>
    </dgm:pt>
    <dgm:pt modelId="{CF49C20A-4A23-4283-A1AD-F7143BEF0D78}">
      <dgm:prSet custT="1"/>
      <dgm:spPr/>
      <dgm:t>
        <a:bodyPr/>
        <a:lstStyle/>
        <a:p>
          <a:r>
            <a:rPr lang="ru-RU" sz="1600" b="0" dirty="0" smtClean="0"/>
            <a:t>3) проведение на дату запланированного государственного аудита проверки правоохранительным органом или внепланового аудита другим органом государственного аудита по цели, бюджетным программам и периоду, запланированному аудиторским мероприятием;</a:t>
          </a:r>
        </a:p>
      </dgm:t>
    </dgm:pt>
    <dgm:pt modelId="{5E9B2FD5-AB47-4EA0-8A6D-69BCD5ED3A2D}" type="parTrans" cxnId="{30FE2B62-99BE-43ED-AF36-5762256D0FEF}">
      <dgm:prSet/>
      <dgm:spPr/>
      <dgm:t>
        <a:bodyPr/>
        <a:lstStyle/>
        <a:p>
          <a:endParaRPr lang="ru-RU"/>
        </a:p>
      </dgm:t>
    </dgm:pt>
    <dgm:pt modelId="{CE500900-9674-425D-ADE7-E345608738AB}" type="sibTrans" cxnId="{30FE2B62-99BE-43ED-AF36-5762256D0FEF}">
      <dgm:prSet/>
      <dgm:spPr/>
      <dgm:t>
        <a:bodyPr/>
        <a:lstStyle/>
        <a:p>
          <a:endParaRPr lang="ru-RU"/>
        </a:p>
      </dgm:t>
    </dgm:pt>
    <dgm:pt modelId="{3DF9AD21-4889-4C64-8FCB-9E4E115DB229}">
      <dgm:prSet custT="1"/>
      <dgm:spPr/>
      <dgm:t>
        <a:bodyPr/>
        <a:lstStyle/>
        <a:p>
          <a:r>
            <a:rPr lang="ru-RU" sz="1600" b="0" dirty="0" smtClean="0"/>
            <a:t>4) передача объекта аудита в ведение  другого уполномоченного органа управления.</a:t>
          </a:r>
        </a:p>
      </dgm:t>
    </dgm:pt>
    <dgm:pt modelId="{ED73E043-5F17-474B-9AC0-A7C6138B96D1}" type="parTrans" cxnId="{E5440AD9-5C1E-4B21-8CF8-00C031BE8DD0}">
      <dgm:prSet/>
      <dgm:spPr/>
      <dgm:t>
        <a:bodyPr/>
        <a:lstStyle/>
        <a:p>
          <a:endParaRPr lang="ru-RU"/>
        </a:p>
      </dgm:t>
    </dgm:pt>
    <dgm:pt modelId="{6FD00EA1-3D14-452F-BB04-EC6CF0766493}" type="sibTrans" cxnId="{E5440AD9-5C1E-4B21-8CF8-00C031BE8DD0}">
      <dgm:prSet/>
      <dgm:spPr/>
      <dgm:t>
        <a:bodyPr/>
        <a:lstStyle/>
        <a:p>
          <a:endParaRPr lang="ru-RU"/>
        </a:p>
      </dgm:t>
    </dgm:pt>
    <dgm:pt modelId="{EBAA1AF4-9008-42ED-AF36-29C0704A1AE9}">
      <dgm:prSet custT="1"/>
      <dgm:spPr/>
      <dgm:t>
        <a:bodyPr/>
        <a:lstStyle/>
        <a:p>
          <a:r>
            <a:rPr lang="ru-RU" sz="1600" b="0" dirty="0" smtClean="0"/>
            <a:t>5) изменение сроков проводимого аудиторского мероприятия.</a:t>
          </a:r>
        </a:p>
      </dgm:t>
    </dgm:pt>
    <dgm:pt modelId="{211080E5-32AF-4785-B051-CC61371B02AF}" type="parTrans" cxnId="{8ADDFEA2-E642-41AB-89B0-5C7285F22439}">
      <dgm:prSet/>
      <dgm:spPr/>
      <dgm:t>
        <a:bodyPr/>
        <a:lstStyle/>
        <a:p>
          <a:endParaRPr lang="ru-RU"/>
        </a:p>
      </dgm:t>
    </dgm:pt>
    <dgm:pt modelId="{2D2C66D7-8908-4821-83D9-C637D63D3253}" type="sibTrans" cxnId="{8ADDFEA2-E642-41AB-89B0-5C7285F22439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1) проведение государственного аудита (проверки или контроля) другими органами государственного аудита и признания их результатов;</a:t>
          </a:r>
          <a:endParaRPr lang="ru-RU" sz="1600" b="0" u="sng" dirty="0">
            <a:latin typeface="Times New Roman" pitchFamily="18" charset="0"/>
            <a:cs typeface="Times New Roman" pitchFamily="18" charset="0"/>
          </a:endParaRPr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41574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121989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78B2F-3803-467D-B87B-9D6242B373F3}" type="presOf" srcId="{CF49C20A-4A23-4283-A1AD-F7143BEF0D78}" destId="{C07EB5D1-5AA3-4B42-AD67-F79B2274F5D5}" srcOrd="0" destOrd="3" presId="urn:microsoft.com/office/officeart/2005/8/layout/list1"/>
    <dgm:cxn modelId="{DB07CF79-5F4C-43FA-9EB1-4B565F174F70}" type="presOf" srcId="{E1EF9AF7-1E42-420B-8683-A466E509C2ED}" destId="{C07EB5D1-5AA3-4B42-AD67-F79B2274F5D5}" srcOrd="0" destOrd="0" presId="urn:microsoft.com/office/officeart/2005/8/layout/list1"/>
    <dgm:cxn modelId="{86C41378-9D04-4858-B416-01BC18B5B781}" type="presOf" srcId="{ADDF059E-49E5-4A0F-96AF-D4245FA44E14}" destId="{C07EB5D1-5AA3-4B42-AD67-F79B2274F5D5}" srcOrd="0" destOrd="1" presId="urn:microsoft.com/office/officeart/2005/8/layout/list1"/>
    <dgm:cxn modelId="{E5440AD9-5C1E-4B21-8CF8-00C031BE8DD0}" srcId="{E1EF9AF7-1E42-420B-8683-A466E509C2ED}" destId="{3DF9AD21-4889-4C64-8FCB-9E4E115DB229}" srcOrd="3" destOrd="0" parTransId="{ED73E043-5F17-474B-9AC0-A7C6138B96D1}" sibTransId="{6FD00EA1-3D14-452F-BB04-EC6CF0766493}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95C30769-E505-4310-8240-86A01E5F3127}" srcId="{E1EF9AF7-1E42-420B-8683-A466E509C2ED}" destId="{ADDF059E-49E5-4A0F-96AF-D4245FA44E14}" srcOrd="0" destOrd="0" parTransId="{306D8145-A95A-48E2-A509-5E6670586B5C}" sibTransId="{754A29E6-4FEE-468D-A178-3B0604CCA609}"/>
    <dgm:cxn modelId="{7A0EFAC5-23A3-4215-B5D5-2BD6E7698F4D}" srcId="{D5A20C1D-94A2-41A2-819E-966FA0F79088}" destId="{E1EF9AF7-1E42-420B-8683-A466E509C2ED}" srcOrd="0" destOrd="0" parTransId="{9B07549B-8ECB-44D3-BCFC-AA191A5A6027}" sibTransId="{A6FF9FD5-AE88-43B5-85BF-4D81F339D408}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7B89E164-F46A-4D33-9115-5B540BD091F9}" type="presOf" srcId="{4653FB9D-79C0-4FAC-A4D2-122987276CB3}" destId="{C07EB5D1-5AA3-4B42-AD67-F79B2274F5D5}" srcOrd="0" destOrd="2" presId="urn:microsoft.com/office/officeart/2005/8/layout/list1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22E8EDEF-DCCB-4A57-9DFD-F4AD8427F33A}" srcId="{E1EF9AF7-1E42-420B-8683-A466E509C2ED}" destId="{4653FB9D-79C0-4FAC-A4D2-122987276CB3}" srcOrd="1" destOrd="0" parTransId="{93E9DC62-1611-4178-A999-50BEF024767C}" sibTransId="{32A179E5-7DEB-47BE-AF1F-88E146817795}"/>
    <dgm:cxn modelId="{8ADDFEA2-E642-41AB-89B0-5C7285F22439}" srcId="{E1EF9AF7-1E42-420B-8683-A466E509C2ED}" destId="{EBAA1AF4-9008-42ED-AF36-29C0704A1AE9}" srcOrd="4" destOrd="0" parTransId="{211080E5-32AF-4785-B051-CC61371B02AF}" sibTransId="{2D2C66D7-8908-4821-83D9-C637D63D3253}"/>
    <dgm:cxn modelId="{A9A89647-61FB-49BD-AF07-0549C1FD8062}" type="presOf" srcId="{3DF9AD21-4889-4C64-8FCB-9E4E115DB229}" destId="{C07EB5D1-5AA3-4B42-AD67-F79B2274F5D5}" srcOrd="0" destOrd="4" presId="urn:microsoft.com/office/officeart/2005/8/layout/list1"/>
    <dgm:cxn modelId="{FDDE6831-8045-45A3-83A4-0374A7603447}" type="presOf" srcId="{EBAA1AF4-9008-42ED-AF36-29C0704A1AE9}" destId="{C07EB5D1-5AA3-4B42-AD67-F79B2274F5D5}" srcOrd="0" destOrd="5" presId="urn:microsoft.com/office/officeart/2005/8/layout/list1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0FE2B62-99BE-43ED-AF36-5762256D0FEF}" srcId="{E1EF9AF7-1E42-420B-8683-A466E509C2ED}" destId="{CF49C20A-4A23-4283-A1AD-F7143BEF0D78}" srcOrd="2" destOrd="0" parTransId="{5E9B2FD5-AB47-4EA0-8A6D-69BCD5ED3A2D}" sibTransId="{CE500900-9674-425D-ADE7-E345608738AB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+mn-lt"/>
            </a:rPr>
            <a:t>Внесение изменений и дополнений в план, программу аудита, аудиторские задания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E1EF9AF7-1E42-420B-8683-A466E509C2ED}">
      <dgm:prSet phldrT="[Текст]" custT="1"/>
      <dgm:spPr/>
      <dgm:t>
        <a:bodyPr/>
        <a:lstStyle/>
        <a:p>
          <a:pPr algn="just"/>
          <a:r>
            <a:rPr lang="ru-RU" sz="1600" b="1" u="sng" dirty="0" smtClean="0"/>
            <a:t>Внесение изменений и дополнений в план, программу аудита, аудиторские задания в случаях: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B07549B-8ECB-44D3-BCFC-AA191A5A6027}" type="parTrans" cxnId="{7A0EFAC5-23A3-4215-B5D5-2BD6E7698F4D}">
      <dgm:prSet/>
      <dgm:spPr/>
      <dgm:t>
        <a:bodyPr/>
        <a:lstStyle/>
        <a:p>
          <a:endParaRPr lang="ru-RU"/>
        </a:p>
      </dgm:t>
    </dgm:pt>
    <dgm:pt modelId="{A6FF9FD5-AE88-43B5-85BF-4D81F339D408}" type="sibTrans" cxnId="{7A0EFAC5-23A3-4215-B5D5-2BD6E7698F4D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1)	Признания Счетным комитетом результатов государственного аудита проведенных другим органом государственного аудита;</a:t>
          </a:r>
          <a:endParaRPr lang="ru-RU" sz="1600" b="0" u="sng" dirty="0">
            <a:latin typeface="Times New Roman" pitchFamily="18" charset="0"/>
            <a:cs typeface="Times New Roman" pitchFamily="18" charset="0"/>
          </a:endParaRPr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AD850D8A-E24A-4020-8FF8-3C1B983D9594}">
      <dgm:prSet custT="1"/>
      <dgm:spPr/>
      <dgm:t>
        <a:bodyPr/>
        <a:lstStyle/>
        <a:p>
          <a:r>
            <a:rPr lang="ru-RU" sz="1600" b="0" dirty="0" smtClean="0"/>
            <a:t>2)	Изъятия документов на объекте правоохранительными органами;</a:t>
          </a:r>
        </a:p>
      </dgm:t>
    </dgm:pt>
    <dgm:pt modelId="{23FD0E18-BA3A-448B-BED2-157A09261675}" type="parTrans" cxnId="{C281592A-EFB2-4337-A73D-024F976DBC09}">
      <dgm:prSet/>
      <dgm:spPr/>
      <dgm:t>
        <a:bodyPr/>
        <a:lstStyle/>
        <a:p>
          <a:endParaRPr lang="ru-RU"/>
        </a:p>
      </dgm:t>
    </dgm:pt>
    <dgm:pt modelId="{79891CA7-592F-44B1-8D53-0804980E9BE1}" type="sibTrans" cxnId="{C281592A-EFB2-4337-A73D-024F976DBC09}">
      <dgm:prSet/>
      <dgm:spPr/>
      <dgm:t>
        <a:bodyPr/>
        <a:lstStyle/>
        <a:p>
          <a:endParaRPr lang="ru-RU"/>
        </a:p>
      </dgm:t>
    </dgm:pt>
    <dgm:pt modelId="{05EFCEA1-5C08-4152-8B2A-9B3E3469A1FF}">
      <dgm:prSet custT="1"/>
      <dgm:spPr/>
      <dgm:t>
        <a:bodyPr/>
        <a:lstStyle/>
        <a:p>
          <a:r>
            <a:rPr lang="ru-RU" sz="1600" b="0" dirty="0" smtClean="0"/>
            <a:t>3)	Отказа эксперта от выражения мнения;</a:t>
          </a:r>
        </a:p>
      </dgm:t>
    </dgm:pt>
    <dgm:pt modelId="{717B2894-119C-48E8-A362-B15C2FEC9058}" type="parTrans" cxnId="{48700E2C-57C6-4B25-A000-88912AA8797E}">
      <dgm:prSet/>
      <dgm:spPr/>
      <dgm:t>
        <a:bodyPr/>
        <a:lstStyle/>
        <a:p>
          <a:endParaRPr lang="ru-RU"/>
        </a:p>
      </dgm:t>
    </dgm:pt>
    <dgm:pt modelId="{C8FAA169-38E8-4970-8291-6A71E90B52BF}" type="sibTrans" cxnId="{48700E2C-57C6-4B25-A000-88912AA8797E}">
      <dgm:prSet/>
      <dgm:spPr/>
      <dgm:t>
        <a:bodyPr/>
        <a:lstStyle/>
        <a:p>
          <a:endParaRPr lang="ru-RU"/>
        </a:p>
      </dgm:t>
    </dgm:pt>
    <dgm:pt modelId="{242ADF57-14E1-4AFA-A19C-8C207D4EC569}">
      <dgm:prSet custT="1"/>
      <dgm:spPr/>
      <dgm:t>
        <a:bodyPr/>
        <a:lstStyle/>
        <a:p>
          <a:r>
            <a:rPr lang="ru-RU" sz="1600" b="0" dirty="0" smtClean="0"/>
            <a:t>4)	Длительного отсутствия участника группы по нетрудоспособности;</a:t>
          </a:r>
        </a:p>
      </dgm:t>
    </dgm:pt>
    <dgm:pt modelId="{58357708-EA33-4840-B533-DF0323BDF74D}" type="parTrans" cxnId="{61564AD3-7A5E-4754-B69D-436D1FFC0FFC}">
      <dgm:prSet/>
      <dgm:spPr/>
      <dgm:t>
        <a:bodyPr/>
        <a:lstStyle/>
        <a:p>
          <a:endParaRPr lang="ru-RU"/>
        </a:p>
      </dgm:t>
    </dgm:pt>
    <dgm:pt modelId="{55D2CD3E-1D61-4719-9F57-1F5751556B44}" type="sibTrans" cxnId="{61564AD3-7A5E-4754-B69D-436D1FFC0FFC}">
      <dgm:prSet/>
      <dgm:spPr/>
      <dgm:t>
        <a:bodyPr/>
        <a:lstStyle/>
        <a:p>
          <a:endParaRPr lang="ru-RU"/>
        </a:p>
      </dgm:t>
    </dgm:pt>
    <dgm:pt modelId="{18185376-F592-447D-A1BC-A9E9C21476F9}">
      <dgm:prSet custT="1"/>
      <dgm:spPr/>
      <dgm:t>
        <a:bodyPr/>
        <a:lstStyle/>
        <a:p>
          <a:r>
            <a:rPr lang="ru-RU" sz="1600" b="0" dirty="0" smtClean="0"/>
            <a:t>5)	При возникновении в ходе аудиторского мероприятия вопросов, не охваченных Программой аудита.</a:t>
          </a:r>
        </a:p>
      </dgm:t>
    </dgm:pt>
    <dgm:pt modelId="{D0704408-2AF0-4CA1-A2FF-F774CCD9C968}" type="parTrans" cxnId="{40C07F7B-E981-429F-B635-72FBDB105E36}">
      <dgm:prSet/>
      <dgm:spPr/>
      <dgm:t>
        <a:bodyPr/>
        <a:lstStyle/>
        <a:p>
          <a:endParaRPr lang="ru-RU"/>
        </a:p>
      </dgm:t>
    </dgm:pt>
    <dgm:pt modelId="{8CE08FF7-2EFB-4BBF-B9C1-A0B82E9F3E79}" type="sibTrans" cxnId="{40C07F7B-E981-429F-B635-72FBDB105E36}">
      <dgm:prSet/>
      <dgm:spPr/>
      <dgm:t>
        <a:bodyPr/>
        <a:lstStyle/>
        <a:p>
          <a:endParaRPr lang="ru-RU"/>
        </a:p>
      </dgm:t>
    </dgm:pt>
    <dgm:pt modelId="{24E17D8A-E46A-4620-9F95-FA89CFCB23D8}">
      <dgm:prSet custT="1"/>
      <dgm:spPr/>
      <dgm:t>
        <a:bodyPr/>
        <a:lstStyle/>
        <a:p>
          <a:endParaRPr lang="ru-RU" sz="1600" b="0" dirty="0" smtClean="0"/>
        </a:p>
      </dgm:t>
    </dgm:pt>
    <dgm:pt modelId="{D388C987-F961-4C50-8F5D-42A7287D7A12}" type="parTrans" cxnId="{E8817AE4-7B7B-4EC5-8BD0-CC65AEDAC4DA}">
      <dgm:prSet/>
      <dgm:spPr/>
      <dgm:t>
        <a:bodyPr/>
        <a:lstStyle/>
        <a:p>
          <a:endParaRPr lang="ru-RU"/>
        </a:p>
      </dgm:t>
    </dgm:pt>
    <dgm:pt modelId="{346C5FA7-2B32-4B0C-A952-C6FA04E57ABC}" type="sibTrans" cxnId="{E8817AE4-7B7B-4EC5-8BD0-CC65AEDAC4DA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41574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121989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37FAD-D7E9-4094-BA6A-3FA49EC128DF}" type="presOf" srcId="{05EFCEA1-5C08-4152-8B2A-9B3E3469A1FF}" destId="{C07EB5D1-5AA3-4B42-AD67-F79B2274F5D5}" srcOrd="0" destOrd="3" presId="urn:microsoft.com/office/officeart/2005/8/layout/list1"/>
    <dgm:cxn modelId="{DB07CF79-5F4C-43FA-9EB1-4B565F174F70}" type="presOf" srcId="{E1EF9AF7-1E42-420B-8683-A466E509C2ED}" destId="{C07EB5D1-5AA3-4B42-AD67-F79B2274F5D5}" srcOrd="0" destOrd="0" presId="urn:microsoft.com/office/officeart/2005/8/layout/list1"/>
    <dgm:cxn modelId="{86C41378-9D04-4858-B416-01BC18B5B781}" type="presOf" srcId="{ADDF059E-49E5-4A0F-96AF-D4245FA44E14}" destId="{C07EB5D1-5AA3-4B42-AD67-F79B2274F5D5}" srcOrd="0" destOrd="1" presId="urn:microsoft.com/office/officeart/2005/8/layout/list1"/>
    <dgm:cxn modelId="{A8B53DEC-023F-4D50-8E72-9580AE38E2D7}" type="presOf" srcId="{AD850D8A-E24A-4020-8FF8-3C1B983D9594}" destId="{C07EB5D1-5AA3-4B42-AD67-F79B2274F5D5}" srcOrd="0" destOrd="2" presId="urn:microsoft.com/office/officeart/2005/8/layout/list1"/>
    <dgm:cxn modelId="{76A43D27-D77C-4DE2-995B-71206FBD488E}" type="presOf" srcId="{24E17D8A-E46A-4620-9F95-FA89CFCB23D8}" destId="{C07EB5D1-5AA3-4B42-AD67-F79B2274F5D5}" srcOrd="0" destOrd="6" presId="urn:microsoft.com/office/officeart/2005/8/layout/list1"/>
    <dgm:cxn modelId="{48700E2C-57C6-4B25-A000-88912AA8797E}" srcId="{E1EF9AF7-1E42-420B-8683-A466E509C2ED}" destId="{05EFCEA1-5C08-4152-8B2A-9B3E3469A1FF}" srcOrd="2" destOrd="0" parTransId="{717B2894-119C-48E8-A362-B15C2FEC9058}" sibTransId="{C8FAA169-38E8-4970-8291-6A71E90B52BF}"/>
    <dgm:cxn modelId="{61564AD3-7A5E-4754-B69D-436D1FFC0FFC}" srcId="{E1EF9AF7-1E42-420B-8683-A466E509C2ED}" destId="{242ADF57-14E1-4AFA-A19C-8C207D4EC569}" srcOrd="3" destOrd="0" parTransId="{58357708-EA33-4840-B533-DF0323BDF74D}" sibTransId="{55D2CD3E-1D61-4719-9F57-1F5751556B44}"/>
    <dgm:cxn modelId="{E8817AE4-7B7B-4EC5-8BD0-CC65AEDAC4DA}" srcId="{E1EF9AF7-1E42-420B-8683-A466E509C2ED}" destId="{24E17D8A-E46A-4620-9F95-FA89CFCB23D8}" srcOrd="5" destOrd="0" parTransId="{D388C987-F961-4C50-8F5D-42A7287D7A12}" sibTransId="{346C5FA7-2B32-4B0C-A952-C6FA04E57ABC}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95C30769-E505-4310-8240-86A01E5F3127}" srcId="{E1EF9AF7-1E42-420B-8683-A466E509C2ED}" destId="{ADDF059E-49E5-4A0F-96AF-D4245FA44E14}" srcOrd="0" destOrd="0" parTransId="{306D8145-A95A-48E2-A509-5E6670586B5C}" sibTransId="{754A29E6-4FEE-468D-A178-3B0604CCA609}"/>
    <dgm:cxn modelId="{7A0EFAC5-23A3-4215-B5D5-2BD6E7698F4D}" srcId="{D5A20C1D-94A2-41A2-819E-966FA0F79088}" destId="{E1EF9AF7-1E42-420B-8683-A466E509C2ED}" srcOrd="0" destOrd="0" parTransId="{9B07549B-8ECB-44D3-BCFC-AA191A5A6027}" sibTransId="{A6FF9FD5-AE88-43B5-85BF-4D81F339D408}"/>
    <dgm:cxn modelId="{0BCD04F8-699F-45C5-BB49-E41F582431D4}" type="presOf" srcId="{242ADF57-14E1-4AFA-A19C-8C207D4EC569}" destId="{C07EB5D1-5AA3-4B42-AD67-F79B2274F5D5}" srcOrd="0" destOrd="4" presId="urn:microsoft.com/office/officeart/2005/8/layout/list1"/>
    <dgm:cxn modelId="{39363AAA-71D0-4087-9715-FDA6FDE92DC1}" type="presOf" srcId="{18185376-F592-447D-A1BC-A9E9C21476F9}" destId="{C07EB5D1-5AA3-4B42-AD67-F79B2274F5D5}" srcOrd="0" destOrd="5" presId="urn:microsoft.com/office/officeart/2005/8/layout/list1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C281592A-EFB2-4337-A73D-024F976DBC09}" srcId="{E1EF9AF7-1E42-420B-8683-A466E509C2ED}" destId="{AD850D8A-E24A-4020-8FF8-3C1B983D9594}" srcOrd="1" destOrd="0" parTransId="{23FD0E18-BA3A-448B-BED2-157A09261675}" sibTransId="{79891CA7-592F-44B1-8D53-0804980E9BE1}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40C07F7B-E981-429F-B635-72FBDB105E36}" srcId="{E1EF9AF7-1E42-420B-8683-A466E509C2ED}" destId="{18185376-F592-447D-A1BC-A9E9C21476F9}" srcOrd="4" destOrd="0" parTransId="{D0704408-2AF0-4CA1-A2FF-F774CCD9C968}" sibTransId="{8CE08FF7-2EFB-4BBF-B9C1-A0B82E9F3E79}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+mn-lt"/>
            </a:rPr>
            <a:t>Изменения в форме аудиторского отчета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E1EF9AF7-1E42-420B-8683-A466E509C2ED}">
      <dgm:prSet phldrT="[Текст]" custT="1"/>
      <dgm:spPr/>
      <dgm:t>
        <a:bodyPr/>
        <a:lstStyle/>
        <a:p>
          <a:pPr algn="just"/>
          <a:r>
            <a:rPr lang="ru-RU" sz="1600" b="1" u="sng" dirty="0" smtClean="0"/>
            <a:t>В заключительной части аудиторского отчета необходимо отразить: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B07549B-8ECB-44D3-BCFC-AA191A5A6027}" type="parTrans" cxnId="{7A0EFAC5-23A3-4215-B5D5-2BD6E7698F4D}">
      <dgm:prSet/>
      <dgm:spPr/>
      <dgm:t>
        <a:bodyPr/>
        <a:lstStyle/>
        <a:p>
          <a:endParaRPr lang="ru-RU"/>
        </a:p>
      </dgm:t>
    </dgm:pt>
    <dgm:pt modelId="{A6FF9FD5-AE88-43B5-85BF-4D81F339D408}" type="sibTrans" cxnId="{7A0EFAC5-23A3-4215-B5D5-2BD6E7698F4D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оценку соблюдения законодательства, внутренних нормативных актов и документов и (или) эффективности деятельности объекта государственного аудита в соответствии с целью, показателями (критериями) программы;</a:t>
          </a:r>
          <a:endParaRPr lang="ru-RU" sz="1600" b="0" u="sng" dirty="0">
            <a:latin typeface="Times New Roman" pitchFamily="18" charset="0"/>
            <a:cs typeface="Times New Roman" pitchFamily="18" charset="0"/>
          </a:endParaRPr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9C3D8118-87C9-4340-8861-9DF5EB202E5F}">
      <dgm:prSet custT="1"/>
      <dgm:spPr/>
      <dgm:t>
        <a:bodyPr/>
        <a:lstStyle/>
        <a:p>
          <a:pPr algn="just"/>
          <a:r>
            <a:rPr lang="ru-RU" sz="1600" b="0" dirty="0" smtClean="0"/>
            <a:t>оценку влияния объекта аудита на социально-экономическое развитие на мезо/макроуровне;</a:t>
          </a:r>
        </a:p>
      </dgm:t>
    </dgm:pt>
    <dgm:pt modelId="{0B5C92FD-DC08-468B-BE8E-00612241F5A0}" type="parTrans" cxnId="{588C4EDF-8A10-4F0E-BD14-88A0892AC576}">
      <dgm:prSet/>
      <dgm:spPr/>
      <dgm:t>
        <a:bodyPr/>
        <a:lstStyle/>
        <a:p>
          <a:endParaRPr lang="ru-RU"/>
        </a:p>
      </dgm:t>
    </dgm:pt>
    <dgm:pt modelId="{D7A092A4-E709-432B-BBDD-C1D41922B0AC}" type="sibTrans" cxnId="{588C4EDF-8A10-4F0E-BD14-88A0892AC576}">
      <dgm:prSet/>
      <dgm:spPr/>
      <dgm:t>
        <a:bodyPr/>
        <a:lstStyle/>
        <a:p>
          <a:endParaRPr lang="ru-RU"/>
        </a:p>
      </dgm:t>
    </dgm:pt>
    <dgm:pt modelId="{A2F4FF1F-BC18-4601-9F6F-FE1828B498AE}">
      <dgm:prSet custT="1"/>
      <dgm:spPr/>
      <dgm:t>
        <a:bodyPr/>
        <a:lstStyle/>
        <a:p>
          <a:pPr algn="just"/>
          <a:r>
            <a:rPr lang="ru-RU" sz="1600" b="0" dirty="0" smtClean="0"/>
            <a:t>Выявленные факты упущенной выгоды и экономических потерь объекта государственного аудита;</a:t>
          </a:r>
        </a:p>
      </dgm:t>
    </dgm:pt>
    <dgm:pt modelId="{02EDB322-E5DA-435D-B667-D4E1661D43EA}" type="parTrans" cxnId="{FF1021E2-6D24-44E3-B0D1-4DD307B60DFA}">
      <dgm:prSet/>
      <dgm:spPr/>
      <dgm:t>
        <a:bodyPr/>
        <a:lstStyle/>
        <a:p>
          <a:endParaRPr lang="ru-RU"/>
        </a:p>
      </dgm:t>
    </dgm:pt>
    <dgm:pt modelId="{B2AF797C-6752-43C7-BD03-55F06D7599FD}" type="sibTrans" cxnId="{FF1021E2-6D24-44E3-B0D1-4DD307B60DFA}">
      <dgm:prSet/>
      <dgm:spPr/>
      <dgm:t>
        <a:bodyPr/>
        <a:lstStyle/>
        <a:p>
          <a:endParaRPr lang="ru-RU"/>
        </a:p>
      </dgm:t>
    </dgm:pt>
    <dgm:pt modelId="{068B4998-8FB9-4D15-A369-11034207B07C}">
      <dgm:prSet custT="1"/>
      <dgm:spPr/>
      <dgm:t>
        <a:bodyPr/>
        <a:lstStyle/>
        <a:p>
          <a:pPr algn="just"/>
          <a:r>
            <a:rPr lang="ru-RU" sz="1600" b="0" dirty="0" smtClean="0"/>
            <a:t>Выявленные резервы для совершенствования и повышения эффективности деятельности основного объекта аудита.</a:t>
          </a:r>
        </a:p>
      </dgm:t>
    </dgm:pt>
    <dgm:pt modelId="{74F3E6D5-AA06-47D9-8010-06EBD49E30B2}" type="parTrans" cxnId="{156C6DC5-C01A-4556-B082-5FF9419A6F7B}">
      <dgm:prSet/>
      <dgm:spPr/>
      <dgm:t>
        <a:bodyPr/>
        <a:lstStyle/>
        <a:p>
          <a:endParaRPr lang="ru-RU"/>
        </a:p>
      </dgm:t>
    </dgm:pt>
    <dgm:pt modelId="{BC81CA7A-6368-494E-940F-19ACF3A15B73}" type="sibTrans" cxnId="{156C6DC5-C01A-4556-B082-5FF9419A6F7B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41574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120073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CF79-5F4C-43FA-9EB1-4B565F174F70}" type="presOf" srcId="{E1EF9AF7-1E42-420B-8683-A466E509C2ED}" destId="{C07EB5D1-5AA3-4B42-AD67-F79B2274F5D5}" srcOrd="0" destOrd="0" presId="urn:microsoft.com/office/officeart/2005/8/layout/list1"/>
    <dgm:cxn modelId="{86C41378-9D04-4858-B416-01BC18B5B781}" type="presOf" srcId="{ADDF059E-49E5-4A0F-96AF-D4245FA44E14}" destId="{C07EB5D1-5AA3-4B42-AD67-F79B2274F5D5}" srcOrd="0" destOrd="1" presId="urn:microsoft.com/office/officeart/2005/8/layout/list1"/>
    <dgm:cxn modelId="{588C4EDF-8A10-4F0E-BD14-88A0892AC576}" srcId="{E1EF9AF7-1E42-420B-8683-A466E509C2ED}" destId="{9C3D8118-87C9-4340-8861-9DF5EB202E5F}" srcOrd="1" destOrd="0" parTransId="{0B5C92FD-DC08-468B-BE8E-00612241F5A0}" sibTransId="{D7A092A4-E709-432B-BBDD-C1D41922B0AC}"/>
    <dgm:cxn modelId="{679590B9-88B7-4F6D-ABD7-797C7517DACA}" type="presOf" srcId="{A2F4FF1F-BC18-4601-9F6F-FE1828B498AE}" destId="{C07EB5D1-5AA3-4B42-AD67-F79B2274F5D5}" srcOrd="0" destOrd="3" presId="urn:microsoft.com/office/officeart/2005/8/layout/list1"/>
    <dgm:cxn modelId="{C95FBC20-F8BD-4C65-9385-47EE3C20543C}" type="presOf" srcId="{068B4998-8FB9-4D15-A369-11034207B07C}" destId="{C07EB5D1-5AA3-4B42-AD67-F79B2274F5D5}" srcOrd="0" destOrd="4" presId="urn:microsoft.com/office/officeart/2005/8/layout/list1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95C30769-E505-4310-8240-86A01E5F3127}" srcId="{E1EF9AF7-1E42-420B-8683-A466E509C2ED}" destId="{ADDF059E-49E5-4A0F-96AF-D4245FA44E14}" srcOrd="0" destOrd="0" parTransId="{306D8145-A95A-48E2-A509-5E6670586B5C}" sibTransId="{754A29E6-4FEE-468D-A178-3B0604CCA609}"/>
    <dgm:cxn modelId="{7A0EFAC5-23A3-4215-B5D5-2BD6E7698F4D}" srcId="{D5A20C1D-94A2-41A2-819E-966FA0F79088}" destId="{E1EF9AF7-1E42-420B-8683-A466E509C2ED}" srcOrd="0" destOrd="0" parTransId="{9B07549B-8ECB-44D3-BCFC-AA191A5A6027}" sibTransId="{A6FF9FD5-AE88-43B5-85BF-4D81F339D408}"/>
    <dgm:cxn modelId="{16A33808-2F50-41F5-8FDE-4CFDFB9C9153}" type="presOf" srcId="{9C3D8118-87C9-4340-8861-9DF5EB202E5F}" destId="{C07EB5D1-5AA3-4B42-AD67-F79B2274F5D5}" srcOrd="0" destOrd="2" presId="urn:microsoft.com/office/officeart/2005/8/layout/list1"/>
    <dgm:cxn modelId="{156C6DC5-C01A-4556-B082-5FF9419A6F7B}" srcId="{E1EF9AF7-1E42-420B-8683-A466E509C2ED}" destId="{068B4998-8FB9-4D15-A369-11034207B07C}" srcOrd="3" destOrd="0" parTransId="{74F3E6D5-AA06-47D9-8010-06EBD49E30B2}" sibTransId="{BC81CA7A-6368-494E-940F-19ACF3A15B73}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FF1021E2-6D24-44E3-B0D1-4DD307B60DFA}" srcId="{E1EF9AF7-1E42-420B-8683-A466E509C2ED}" destId="{A2F4FF1F-BC18-4601-9F6F-FE1828B498AE}" srcOrd="2" destOrd="0" parTransId="{02EDB322-E5DA-435D-B667-D4E1661D43EA}" sibTransId="{B2AF797C-6752-43C7-BD03-55F06D7599FD}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59C54F-7A17-45B6-9F87-5195A94FC2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20C1D-94A2-41A2-819E-966FA0F79088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latin typeface="+mn-lt"/>
            </a:rPr>
            <a:t>Постаудит</a:t>
          </a:r>
          <a:r>
            <a:rPr lang="ru-RU" sz="2000" dirty="0" smtClean="0">
              <a:latin typeface="+mn-lt"/>
            </a:rPr>
            <a:t> исполнения решений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DEA2A44-31E0-4A11-A635-45D0B9C8B76A}" type="parTrans" cxnId="{7ECC00BD-09C2-4550-B355-644BD56E40EC}">
      <dgm:prSet/>
      <dgm:spPr/>
      <dgm:t>
        <a:bodyPr/>
        <a:lstStyle/>
        <a:p>
          <a:endParaRPr lang="ru-RU"/>
        </a:p>
      </dgm:t>
    </dgm:pt>
    <dgm:pt modelId="{8166026B-04B6-41E1-BF5A-3328D10AC4ED}" type="sibTrans" cxnId="{7ECC00BD-09C2-4550-B355-644BD56E40EC}">
      <dgm:prSet/>
      <dgm:spPr/>
      <dgm:t>
        <a:bodyPr/>
        <a:lstStyle/>
        <a:p>
          <a:endParaRPr lang="ru-RU"/>
        </a:p>
      </dgm:t>
    </dgm:pt>
    <dgm:pt modelId="{E1EF9AF7-1E42-420B-8683-A466E509C2ED}">
      <dgm:prSet phldrT="[Текст]" custT="1"/>
      <dgm:spPr/>
      <dgm:t>
        <a:bodyPr/>
        <a:lstStyle/>
        <a:p>
          <a:pPr algn="just"/>
          <a:r>
            <a:rPr lang="ru-RU" sz="1600" b="1" u="sng" dirty="0" smtClean="0"/>
            <a:t>Способы осуществления </a:t>
          </a:r>
          <a:r>
            <a:rPr lang="ru-RU" sz="1600" b="1" u="sng" dirty="0" err="1" smtClean="0"/>
            <a:t>постаудита</a:t>
          </a:r>
          <a:r>
            <a:rPr lang="ru-RU" sz="1600" b="1" u="sng" dirty="0" smtClean="0"/>
            <a:t>: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B07549B-8ECB-44D3-BCFC-AA191A5A6027}" type="parTrans" cxnId="{7A0EFAC5-23A3-4215-B5D5-2BD6E7698F4D}">
      <dgm:prSet/>
      <dgm:spPr/>
      <dgm:t>
        <a:bodyPr/>
        <a:lstStyle/>
        <a:p>
          <a:endParaRPr lang="ru-RU"/>
        </a:p>
      </dgm:t>
    </dgm:pt>
    <dgm:pt modelId="{A6FF9FD5-AE88-43B5-85BF-4D81F339D408}" type="sibTrans" cxnId="{7A0EFAC5-23A3-4215-B5D5-2BD6E7698F4D}">
      <dgm:prSet/>
      <dgm:spPr/>
      <dgm:t>
        <a:bodyPr/>
        <a:lstStyle/>
        <a:p>
          <a:endParaRPr lang="ru-RU"/>
        </a:p>
      </dgm:t>
    </dgm:pt>
    <dgm:pt modelId="{ADDF059E-49E5-4A0F-96AF-D4245FA44E14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1) проведение аудита полноты и достоверности исполнения рекомендаций, содержащихся в Аудиторском заключении, и пунктов Предписаний с выходом на объект </a:t>
          </a:r>
          <a:r>
            <a:rPr lang="ru-RU" sz="1600" b="0" dirty="0" err="1" smtClean="0"/>
            <a:t>постаудита</a:t>
          </a:r>
          <a:r>
            <a:rPr lang="ru-RU" sz="1600" b="0" dirty="0" smtClean="0"/>
            <a:t>;</a:t>
          </a:r>
          <a:endParaRPr lang="ru-RU" sz="1600" b="0" u="sng" dirty="0">
            <a:latin typeface="Times New Roman" pitchFamily="18" charset="0"/>
            <a:cs typeface="Times New Roman" pitchFamily="18" charset="0"/>
          </a:endParaRPr>
        </a:p>
      </dgm:t>
    </dgm:pt>
    <dgm:pt modelId="{754A29E6-4FEE-468D-A178-3B0604CCA609}" type="sibTrans" cxnId="{95C30769-E505-4310-8240-86A01E5F3127}">
      <dgm:prSet/>
      <dgm:spPr/>
      <dgm:t>
        <a:bodyPr/>
        <a:lstStyle/>
        <a:p>
          <a:endParaRPr lang="ru-RU"/>
        </a:p>
      </dgm:t>
    </dgm:pt>
    <dgm:pt modelId="{306D8145-A95A-48E2-A509-5E6670586B5C}" type="parTrans" cxnId="{95C30769-E505-4310-8240-86A01E5F3127}">
      <dgm:prSet/>
      <dgm:spPr/>
      <dgm:t>
        <a:bodyPr/>
        <a:lstStyle/>
        <a:p>
          <a:endParaRPr lang="ru-RU"/>
        </a:p>
      </dgm:t>
    </dgm:pt>
    <dgm:pt modelId="{FC3EAF03-11C4-42A4-BF76-646D69C65BF2}">
      <dgm:prSet custT="1"/>
      <dgm:spPr/>
      <dgm:t>
        <a:bodyPr/>
        <a:lstStyle/>
        <a:p>
          <a:pPr algn="just"/>
          <a:r>
            <a:rPr lang="ru-RU" sz="1600" b="0" dirty="0" smtClean="0"/>
            <a:t> 2) включением вопросов проведения постаудита в программу аудиторского мероприятия, объектом которого является объект постаудита.</a:t>
          </a:r>
        </a:p>
      </dgm:t>
    </dgm:pt>
    <dgm:pt modelId="{4DA00D04-E0F8-4B63-B327-EAEC7A952739}" type="parTrans" cxnId="{A3973F04-BA06-4BE4-9C71-BEA834AB8465}">
      <dgm:prSet/>
      <dgm:spPr/>
      <dgm:t>
        <a:bodyPr/>
        <a:lstStyle/>
        <a:p>
          <a:endParaRPr lang="ru-RU"/>
        </a:p>
      </dgm:t>
    </dgm:pt>
    <dgm:pt modelId="{CBDAEB0A-2256-48D2-BFD0-0407CAC07ADF}" type="sibTrans" cxnId="{A3973F04-BA06-4BE4-9C71-BEA834AB8465}">
      <dgm:prSet/>
      <dgm:spPr/>
      <dgm:t>
        <a:bodyPr/>
        <a:lstStyle/>
        <a:p>
          <a:endParaRPr lang="ru-RU"/>
        </a:p>
      </dgm:t>
    </dgm:pt>
    <dgm:pt modelId="{8C36E446-1B7E-4560-88DE-1568F5D58EA3}">
      <dgm:prSet custT="1"/>
      <dgm:spPr/>
      <dgm:t>
        <a:bodyPr/>
        <a:lstStyle/>
        <a:p>
          <a:pPr algn="l"/>
          <a:endParaRPr lang="ru-RU" sz="1600" b="0" dirty="0" smtClean="0"/>
        </a:p>
      </dgm:t>
    </dgm:pt>
    <dgm:pt modelId="{DBF97E55-91E2-4A68-B531-FDD1E475BAEC}" type="parTrans" cxnId="{3887BD6D-C596-426A-AB6B-65735E8A401F}">
      <dgm:prSet/>
      <dgm:spPr/>
      <dgm:t>
        <a:bodyPr/>
        <a:lstStyle/>
        <a:p>
          <a:endParaRPr lang="ru-RU"/>
        </a:p>
      </dgm:t>
    </dgm:pt>
    <dgm:pt modelId="{F4C08304-30EB-40FF-AD68-A7F15FBDFAC7}" type="sibTrans" cxnId="{3887BD6D-C596-426A-AB6B-65735E8A401F}">
      <dgm:prSet/>
      <dgm:spPr/>
      <dgm:t>
        <a:bodyPr/>
        <a:lstStyle/>
        <a:p>
          <a:endParaRPr lang="ru-RU"/>
        </a:p>
      </dgm:t>
    </dgm:pt>
    <dgm:pt modelId="{87F461A9-DF5B-4B35-9DC3-645BF7EE9A5C}" type="pres">
      <dgm:prSet presAssocID="{7559C54F-7A17-45B6-9F87-5195A94FC2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2E196-F62B-46D3-929E-28332B593C06}" type="pres">
      <dgm:prSet presAssocID="{D5A20C1D-94A2-41A2-819E-966FA0F79088}" presName="parentLin" presStyleCnt="0"/>
      <dgm:spPr/>
    </dgm:pt>
    <dgm:pt modelId="{A8F42C26-C3C3-4FC5-B5CD-4065FEA26068}" type="pres">
      <dgm:prSet presAssocID="{D5A20C1D-94A2-41A2-819E-966FA0F790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51B1CF6-C37B-46D9-AC07-1D2087B6D14F}" type="pres">
      <dgm:prSet presAssocID="{D5A20C1D-94A2-41A2-819E-966FA0F79088}" presName="parentText" presStyleLbl="node1" presStyleIdx="0" presStyleCnt="1" custScaleX="128061" custScaleY="64649" custLinFactNeighborX="7143" custLinFactNeighborY="-31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649-DE54-4814-B62C-83753712AAFB}" type="pres">
      <dgm:prSet presAssocID="{D5A20C1D-94A2-41A2-819E-966FA0F79088}" presName="negativeSpace" presStyleCnt="0"/>
      <dgm:spPr/>
    </dgm:pt>
    <dgm:pt modelId="{C07EB5D1-5AA3-4B42-AD67-F79B2274F5D5}" type="pres">
      <dgm:prSet presAssocID="{D5A20C1D-94A2-41A2-819E-966FA0F79088}" presName="childText" presStyleLbl="conFgAcc1" presStyleIdx="0" presStyleCnt="1" custScaleY="130827" custLinFactNeighborY="-3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7CF79-5F4C-43FA-9EB1-4B565F174F70}" type="presOf" srcId="{E1EF9AF7-1E42-420B-8683-A466E509C2ED}" destId="{C07EB5D1-5AA3-4B42-AD67-F79B2274F5D5}" srcOrd="0" destOrd="0" presId="urn:microsoft.com/office/officeart/2005/8/layout/list1"/>
    <dgm:cxn modelId="{86C41378-9D04-4858-B416-01BC18B5B781}" type="presOf" srcId="{ADDF059E-49E5-4A0F-96AF-D4245FA44E14}" destId="{C07EB5D1-5AA3-4B42-AD67-F79B2274F5D5}" srcOrd="0" destOrd="1" presId="urn:microsoft.com/office/officeart/2005/8/layout/list1"/>
    <dgm:cxn modelId="{516BF099-2308-4A89-AEE7-0725D68D2685}" type="presOf" srcId="{8C36E446-1B7E-4560-88DE-1568F5D58EA3}" destId="{C07EB5D1-5AA3-4B42-AD67-F79B2274F5D5}" srcOrd="0" destOrd="3" presId="urn:microsoft.com/office/officeart/2005/8/layout/list1"/>
    <dgm:cxn modelId="{98038A26-DC17-4A06-B881-6B8AF44960C7}" type="presOf" srcId="{7559C54F-7A17-45B6-9F87-5195A94FC2CA}" destId="{87F461A9-DF5B-4B35-9DC3-645BF7EE9A5C}" srcOrd="0" destOrd="0" presId="urn:microsoft.com/office/officeart/2005/8/layout/list1"/>
    <dgm:cxn modelId="{95C30769-E505-4310-8240-86A01E5F3127}" srcId="{E1EF9AF7-1E42-420B-8683-A466E509C2ED}" destId="{ADDF059E-49E5-4A0F-96AF-D4245FA44E14}" srcOrd="0" destOrd="0" parTransId="{306D8145-A95A-48E2-A509-5E6670586B5C}" sibTransId="{754A29E6-4FEE-468D-A178-3B0604CCA609}"/>
    <dgm:cxn modelId="{7A0EFAC5-23A3-4215-B5D5-2BD6E7698F4D}" srcId="{D5A20C1D-94A2-41A2-819E-966FA0F79088}" destId="{E1EF9AF7-1E42-420B-8683-A466E509C2ED}" srcOrd="0" destOrd="0" parTransId="{9B07549B-8ECB-44D3-BCFC-AA191A5A6027}" sibTransId="{A6FF9FD5-AE88-43B5-85BF-4D81F339D408}"/>
    <dgm:cxn modelId="{ECB941BC-1384-4BE6-ACAB-E7249BA1229A}" type="presOf" srcId="{FC3EAF03-11C4-42A4-BF76-646D69C65BF2}" destId="{C07EB5D1-5AA3-4B42-AD67-F79B2274F5D5}" srcOrd="0" destOrd="2" presId="urn:microsoft.com/office/officeart/2005/8/layout/list1"/>
    <dgm:cxn modelId="{9CEBA497-4878-43EE-BF8C-1C9912D9F199}" type="presOf" srcId="{D5A20C1D-94A2-41A2-819E-966FA0F79088}" destId="{551B1CF6-C37B-46D9-AC07-1D2087B6D14F}" srcOrd="1" destOrd="0" presId="urn:microsoft.com/office/officeart/2005/8/layout/list1"/>
    <dgm:cxn modelId="{0127FF5F-498D-4C50-891D-DDBF47409E25}" type="presOf" srcId="{D5A20C1D-94A2-41A2-819E-966FA0F79088}" destId="{A8F42C26-C3C3-4FC5-B5CD-4065FEA26068}" srcOrd="0" destOrd="0" presId="urn:microsoft.com/office/officeart/2005/8/layout/list1"/>
    <dgm:cxn modelId="{3887BD6D-C596-426A-AB6B-65735E8A401F}" srcId="{E1EF9AF7-1E42-420B-8683-A466E509C2ED}" destId="{8C36E446-1B7E-4560-88DE-1568F5D58EA3}" srcOrd="2" destOrd="0" parTransId="{DBF97E55-91E2-4A68-B531-FDD1E475BAEC}" sibTransId="{F4C08304-30EB-40FF-AD68-A7F15FBDFAC7}"/>
    <dgm:cxn modelId="{A3973F04-BA06-4BE4-9C71-BEA834AB8465}" srcId="{E1EF9AF7-1E42-420B-8683-A466E509C2ED}" destId="{FC3EAF03-11C4-42A4-BF76-646D69C65BF2}" srcOrd="1" destOrd="0" parTransId="{4DA00D04-E0F8-4B63-B327-EAEC7A952739}" sibTransId="{CBDAEB0A-2256-48D2-BFD0-0407CAC07ADF}"/>
    <dgm:cxn modelId="{7ECC00BD-09C2-4550-B355-644BD56E40EC}" srcId="{7559C54F-7A17-45B6-9F87-5195A94FC2CA}" destId="{D5A20C1D-94A2-41A2-819E-966FA0F79088}" srcOrd="0" destOrd="0" parTransId="{2DEA2A44-31E0-4A11-A635-45D0B9C8B76A}" sibTransId="{8166026B-04B6-41E1-BF5A-3328D10AC4ED}"/>
    <dgm:cxn modelId="{35C07EED-E54A-4018-B471-D96BF876A887}" type="presParOf" srcId="{87F461A9-DF5B-4B35-9DC3-645BF7EE9A5C}" destId="{FEF2E196-F62B-46D3-929E-28332B593C06}" srcOrd="0" destOrd="0" presId="urn:microsoft.com/office/officeart/2005/8/layout/list1"/>
    <dgm:cxn modelId="{5DAE56AF-00E7-4545-9C88-764DF034A92B}" type="presParOf" srcId="{FEF2E196-F62B-46D3-929E-28332B593C06}" destId="{A8F42C26-C3C3-4FC5-B5CD-4065FEA26068}" srcOrd="0" destOrd="0" presId="urn:microsoft.com/office/officeart/2005/8/layout/list1"/>
    <dgm:cxn modelId="{65502EA4-02F6-480B-A69E-5002EA13893B}" type="presParOf" srcId="{FEF2E196-F62B-46D3-929E-28332B593C06}" destId="{551B1CF6-C37B-46D9-AC07-1D2087B6D14F}" srcOrd="1" destOrd="0" presId="urn:microsoft.com/office/officeart/2005/8/layout/list1"/>
    <dgm:cxn modelId="{45CB6B9D-03EA-4162-8152-53CCBA11E364}" type="presParOf" srcId="{87F461A9-DF5B-4B35-9DC3-645BF7EE9A5C}" destId="{48C4C649-DE54-4814-B62C-83753712AAFB}" srcOrd="1" destOrd="0" presId="urn:microsoft.com/office/officeart/2005/8/layout/list1"/>
    <dgm:cxn modelId="{D0DB0AAB-8E41-4BFE-AFDC-FE2E2492B78E}" type="presParOf" srcId="{87F461A9-DF5B-4B35-9DC3-645BF7EE9A5C}" destId="{C07EB5D1-5AA3-4B42-AD67-F79B2274F5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539017"/>
          <a:ext cx="8064895" cy="533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103884" rIns="625925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внесение изменений и дополнений в Закон «О государственном аудите и финансовом контроле»;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результаты внешнего и внутреннего анализа коррупционных рисков 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предложения членов и структурных подразделений Счетного комитета, а также ревизионных комиссий, направленные на оптимизацию отдельных процессов аудиторского мероприятия.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</dsp:txBody>
      <dsp:txXfrm>
        <a:off x="0" y="539017"/>
        <a:ext cx="8064895" cy="5334731"/>
      </dsp:txXfrm>
    </dsp:sp>
    <dsp:sp modelId="{551B1CF6-C37B-46D9-AC07-1D2087B6D14F}">
      <dsp:nvSpPr>
        <dsp:cNvPr id="0" name=""/>
        <dsp:cNvSpPr/>
      </dsp:nvSpPr>
      <dsp:spPr>
        <a:xfrm>
          <a:off x="432048" y="0"/>
          <a:ext cx="7229589" cy="976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Факторы, обусловившие внесение изменений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696" y="47648"/>
        <a:ext cx="7134293" cy="88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B2431-8BC6-447D-94BE-FFBDA89AC5E1}">
      <dsp:nvSpPr>
        <dsp:cNvPr id="0" name=""/>
        <dsp:cNvSpPr/>
      </dsp:nvSpPr>
      <dsp:spPr>
        <a:xfrm>
          <a:off x="0" y="30091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EB383-6763-4612-B192-CD00F386B880}">
      <dsp:nvSpPr>
        <dsp:cNvPr id="0" name=""/>
        <dsp:cNvSpPr/>
      </dsp:nvSpPr>
      <dsp:spPr>
        <a:xfrm>
          <a:off x="399644" y="3523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Общие положения</a:t>
          </a:r>
          <a:endParaRPr lang="ru-RU" sz="1800" kern="1200" dirty="0">
            <a:latin typeface="+mn-lt"/>
          </a:endParaRPr>
        </a:p>
      </dsp:txBody>
      <dsp:txXfrm>
        <a:off x="425583" y="61175"/>
        <a:ext cx="5543143" cy="479482"/>
      </dsp:txXfrm>
    </dsp:sp>
    <dsp:sp modelId="{F1A9C1B8-7FBA-4968-965D-76F34D0420AD}">
      <dsp:nvSpPr>
        <dsp:cNvPr id="0" name=""/>
        <dsp:cNvSpPr/>
      </dsp:nvSpPr>
      <dsp:spPr>
        <a:xfrm>
          <a:off x="0" y="111739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C8BC7-615C-4B75-B200-7E5D96590F4E}">
      <dsp:nvSpPr>
        <dsp:cNvPr id="0" name=""/>
        <dsp:cNvSpPr/>
      </dsp:nvSpPr>
      <dsp:spPr>
        <a:xfrm>
          <a:off x="399644" y="85171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Формирования перечня объектов государственного аудита</a:t>
          </a:r>
          <a:endParaRPr lang="ru-RU" sz="1800" kern="1200" dirty="0">
            <a:latin typeface="+mn-lt"/>
          </a:endParaRPr>
        </a:p>
      </dsp:txBody>
      <dsp:txXfrm>
        <a:off x="425583" y="877655"/>
        <a:ext cx="5543143" cy="479482"/>
      </dsp:txXfrm>
    </dsp:sp>
    <dsp:sp modelId="{77913F19-2808-481E-86B5-CF51E5BA0A3D}">
      <dsp:nvSpPr>
        <dsp:cNvPr id="0" name=""/>
        <dsp:cNvSpPr/>
      </dsp:nvSpPr>
      <dsp:spPr>
        <a:xfrm>
          <a:off x="0" y="193387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F76C3-2983-4D9E-AFBD-D4F7EF0B43E6}">
      <dsp:nvSpPr>
        <dsp:cNvPr id="0" name=""/>
        <dsp:cNvSpPr/>
      </dsp:nvSpPr>
      <dsp:spPr>
        <a:xfrm>
          <a:off x="399644" y="166819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Планирование и проведение отдельного государственного аудита</a:t>
          </a:r>
          <a:endParaRPr lang="ru-RU" sz="1800" kern="1200" dirty="0">
            <a:latin typeface="+mn-lt"/>
          </a:endParaRPr>
        </a:p>
      </dsp:txBody>
      <dsp:txXfrm>
        <a:off x="425583" y="1694135"/>
        <a:ext cx="5543143" cy="479482"/>
      </dsp:txXfrm>
    </dsp:sp>
    <dsp:sp modelId="{4FFC42D1-90DC-4437-B0D3-478F9DA4421B}">
      <dsp:nvSpPr>
        <dsp:cNvPr id="0" name=""/>
        <dsp:cNvSpPr/>
      </dsp:nvSpPr>
      <dsp:spPr>
        <a:xfrm>
          <a:off x="0" y="275035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4932C-BE62-4ABF-BE39-3B5AFAD0D7BE}">
      <dsp:nvSpPr>
        <dsp:cNvPr id="0" name=""/>
        <dsp:cNvSpPr/>
      </dsp:nvSpPr>
      <dsp:spPr>
        <a:xfrm>
          <a:off x="399644" y="248467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Финансовый контроль</a:t>
          </a:r>
          <a:endParaRPr lang="ru-RU" sz="1800" kern="1200" dirty="0">
            <a:latin typeface="+mn-lt"/>
          </a:endParaRPr>
        </a:p>
      </dsp:txBody>
      <dsp:txXfrm>
        <a:off x="425583" y="2510615"/>
        <a:ext cx="5543143" cy="479482"/>
      </dsp:txXfrm>
    </dsp:sp>
    <dsp:sp modelId="{B84A3DE2-EFCF-464A-ADFF-41FC3907DE28}">
      <dsp:nvSpPr>
        <dsp:cNvPr id="0" name=""/>
        <dsp:cNvSpPr/>
      </dsp:nvSpPr>
      <dsp:spPr>
        <a:xfrm>
          <a:off x="0" y="356683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C484-C526-41A3-994A-4CCF7A87E697}">
      <dsp:nvSpPr>
        <dsp:cNvPr id="0" name=""/>
        <dsp:cNvSpPr/>
      </dsp:nvSpPr>
      <dsp:spPr>
        <a:xfrm>
          <a:off x="399644" y="330115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Осуществление контроля качества</a:t>
          </a:r>
          <a:endParaRPr lang="ru-RU" sz="1800" kern="1200" dirty="0">
            <a:latin typeface="+mn-lt"/>
          </a:endParaRPr>
        </a:p>
      </dsp:txBody>
      <dsp:txXfrm>
        <a:off x="425583" y="3327095"/>
        <a:ext cx="5543143" cy="479482"/>
      </dsp:txXfrm>
    </dsp:sp>
    <dsp:sp modelId="{A7A5555F-AC4D-4D9A-994F-B802B6B097B1}">
      <dsp:nvSpPr>
        <dsp:cNvPr id="0" name=""/>
        <dsp:cNvSpPr/>
      </dsp:nvSpPr>
      <dsp:spPr>
        <a:xfrm>
          <a:off x="0" y="438331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3BE44-F99C-44A5-9727-A9D1DD0B0496}">
      <dsp:nvSpPr>
        <dsp:cNvPr id="0" name=""/>
        <dsp:cNvSpPr/>
      </dsp:nvSpPr>
      <dsp:spPr>
        <a:xfrm>
          <a:off x="399644" y="411763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Осуществление мониторинга исполнения рекомендаций, предписаний</a:t>
          </a:r>
          <a:endParaRPr lang="ru-RU" sz="1800" kern="1200" dirty="0">
            <a:latin typeface="+mn-lt"/>
          </a:endParaRPr>
        </a:p>
      </dsp:txBody>
      <dsp:txXfrm>
        <a:off x="425583" y="4143575"/>
        <a:ext cx="5543143" cy="479482"/>
      </dsp:txXfrm>
    </dsp:sp>
    <dsp:sp modelId="{20DD2227-BEE0-4D48-BC1B-A22ACE50D530}">
      <dsp:nvSpPr>
        <dsp:cNvPr id="0" name=""/>
        <dsp:cNvSpPr/>
      </dsp:nvSpPr>
      <dsp:spPr>
        <a:xfrm>
          <a:off x="0" y="5199796"/>
          <a:ext cx="79928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6B84E-4EE5-4F07-AF98-C16D8CD9FAB6}">
      <dsp:nvSpPr>
        <dsp:cNvPr id="0" name=""/>
        <dsp:cNvSpPr/>
      </dsp:nvSpPr>
      <dsp:spPr>
        <a:xfrm>
          <a:off x="399644" y="4934116"/>
          <a:ext cx="559502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Освещение в СМИ  и учет материалов аудита</a:t>
          </a:r>
          <a:endParaRPr lang="ru-RU" sz="1800" kern="1200" dirty="0">
            <a:latin typeface="+mn-lt"/>
          </a:endParaRPr>
        </a:p>
      </dsp:txBody>
      <dsp:txXfrm>
        <a:off x="425583" y="4960055"/>
        <a:ext cx="554314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72010"/>
          <a:ext cx="8064895" cy="5525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083056" rIns="625925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Ассистент государственного аудитора - государственный служащий, обладающий профессиональными знаниями в области бухгалтерского учета и аудита, имеющий право участвовать в государственном аудит.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Список </a:t>
          </a:r>
          <a:r>
            <a:rPr lang="ru-RU" sz="2400" kern="1200" dirty="0" err="1" smtClean="0"/>
            <a:t>аффилированности</a:t>
          </a:r>
          <a:r>
            <a:rPr lang="ru-RU" sz="2400" kern="1200" dirty="0" smtClean="0"/>
            <a:t> </a:t>
          </a:r>
          <a:r>
            <a:rPr lang="ru-RU" sz="2400" kern="1200" dirty="0" smtClean="0"/>
            <a:t>включает сведения о месте работы супруга (супруги), близких родственниках, свойственниках, наименования юридических лиц, участниками, учредителями, которых они являются работников Ревизионной комиссии.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 smtClean="0"/>
        </a:p>
      </dsp:txBody>
      <dsp:txXfrm>
        <a:off x="0" y="72010"/>
        <a:ext cx="8064895" cy="5525257"/>
      </dsp:txXfrm>
    </dsp:sp>
    <dsp:sp modelId="{551B1CF6-C37B-46D9-AC07-1D2087B6D14F}">
      <dsp:nvSpPr>
        <dsp:cNvPr id="0" name=""/>
        <dsp:cNvSpPr/>
      </dsp:nvSpPr>
      <dsp:spPr>
        <a:xfrm>
          <a:off x="432048" y="34101"/>
          <a:ext cx="7229589" cy="752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Общие положения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764" y="70817"/>
        <a:ext cx="7156157" cy="678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24378"/>
          <a:ext cx="8064895" cy="5620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999744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Обязательному рассмотрению подлежат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обращения физических и юридических лиц по вопросам организации аудиторских мероприятий на определенных объектах государственного аудита, неэффективно расходующих бюджетные средства и активы, либо неэффективной реализации документов Системы государственного планирования, бюджетных инвестиций;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результаты мониторинга средств массовой информации о нарушениях в ходе формирования и расходования бюджетных средств и активов, реализации документов Системы государственного планирования и бюджетных инвестиций;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результаты оценки рисков объектов государственного аудита, осуществляемый структурным подразделением ответственным за планирование;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статистические данные социально-экономического развития, в том числе в разрезе сфер государственного управления и отраслей экономики и других сведений.</a:t>
          </a:r>
          <a:endParaRPr lang="ru-RU" sz="1600" b="0" kern="1200" dirty="0"/>
        </a:p>
      </dsp:txBody>
      <dsp:txXfrm>
        <a:off x="0" y="24378"/>
        <a:ext cx="8064895" cy="5620520"/>
      </dsp:txXfrm>
    </dsp:sp>
    <dsp:sp modelId="{551B1CF6-C37B-46D9-AC07-1D2087B6D14F}">
      <dsp:nvSpPr>
        <dsp:cNvPr id="0" name=""/>
        <dsp:cNvSpPr/>
      </dsp:nvSpPr>
      <dsp:spPr>
        <a:xfrm>
          <a:off x="432048" y="0"/>
          <a:ext cx="7229589" cy="752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Формирование перечня объектов государственного аудита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764" y="36716"/>
        <a:ext cx="7156157" cy="678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357799"/>
          <a:ext cx="8064895" cy="4953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041400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Выбор направления членом Ревизионной комиссии обосновывается по следующим критериям: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соответствия направления аудиторского мероприятия компетенциям Ревизионной комиссии;</a:t>
          </a:r>
          <a:endParaRPr lang="ru-RU" sz="1600" b="0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наличия рисков которые потенциально могут приводить к негативным результатам;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срокам и результатам проведения предшествующих  аудиторских мероприятий на объектах государственного аудита;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достаточность трудовых и других ресурсов для осуществления аудиторского мероприятия;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охвату аудитом бюджета планируемого года в соответствии с приоритетными направлениями расходования бюджетных средств и активов;</a:t>
          </a:r>
          <a:endParaRPr lang="ru-RU" sz="1600" b="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необходимости проведения оценки эффективности по итогам промежуточной реализации или на этапе завершения реализации документов Системы государственного планирования, введения в эксплуатацию объектов</a:t>
          </a:r>
          <a:endParaRPr lang="ru-RU" sz="1600" b="0" kern="1200" dirty="0"/>
        </a:p>
      </dsp:txBody>
      <dsp:txXfrm>
        <a:off x="0" y="357799"/>
        <a:ext cx="8064895" cy="4953678"/>
      </dsp:txXfrm>
    </dsp:sp>
    <dsp:sp modelId="{551B1CF6-C37B-46D9-AC07-1D2087B6D14F}">
      <dsp:nvSpPr>
        <dsp:cNvPr id="0" name=""/>
        <dsp:cNvSpPr/>
      </dsp:nvSpPr>
      <dsp:spPr>
        <a:xfrm>
          <a:off x="432048" y="286563"/>
          <a:ext cx="7229589" cy="785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Формирование перечня объектов государственного аудита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390" y="324905"/>
        <a:ext cx="7152905" cy="708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19135"/>
          <a:ext cx="8064895" cy="5619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353820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Основания для внесения изменений </a:t>
          </a:r>
          <a:r>
            <a:rPr lang="ru-RU" sz="1600" b="1" u="sng" kern="1200" dirty="0" smtClean="0"/>
            <a:t>и (или) дополнений либо исключении аудиторского мероприятия из Перечня</a:t>
          </a:r>
          <a:r>
            <a:rPr lang="ru-RU" sz="1600" b="1" u="sng" kern="1200" dirty="0" smtClean="0"/>
            <a:t> </a:t>
          </a:r>
          <a:r>
            <a:rPr lang="ru-RU" sz="1600" b="1" u="sng" kern="1200" dirty="0" smtClean="0"/>
            <a:t>объектов государственного аудита: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1) проведение государственного аудита (проверки или контроля) другими органами государственного аудита и признания их результатов;</a:t>
          </a:r>
          <a:endParaRPr lang="ru-RU" sz="1600" b="0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2) изъятие правоохранительными органами правоустанавливающих и иных первичных документов;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3) проведение на дату запланированного государственного аудита проверки правоохранительным органом или внепланового аудита другим органом государственного аудита по цели, бюджетным программам и периоду, запланированному аудиторским мероприятием;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4) передача объекта аудита в ведение  другого уполномоченного органа управления.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5) изменение сроков проводимого аудиторского мероприятия.</a:t>
          </a:r>
        </a:p>
      </dsp:txBody>
      <dsp:txXfrm>
        <a:off x="0" y="19135"/>
        <a:ext cx="8064895" cy="5619880"/>
      </dsp:txXfrm>
    </dsp:sp>
    <dsp:sp modelId="{551B1CF6-C37B-46D9-AC07-1D2087B6D14F}">
      <dsp:nvSpPr>
        <dsp:cNvPr id="0" name=""/>
        <dsp:cNvSpPr/>
      </dsp:nvSpPr>
      <dsp:spPr>
        <a:xfrm>
          <a:off x="432048" y="0"/>
          <a:ext cx="7229589" cy="79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Внесение изменений в перечень объектов государственного аудита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990" y="38942"/>
        <a:ext cx="7151705" cy="719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518680"/>
          <a:ext cx="8064895" cy="46207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353820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Внесение изменений и дополнений в план, программу аудита, аудиторские задания в случаях: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1)	Признания Счетным комитетом результатов государственного аудита проведенных другим органом государственного аудита;</a:t>
          </a:r>
          <a:endParaRPr lang="ru-RU" sz="1600" b="0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2)	Изъятия документов на объекте правоохранительными органами;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3)	Отказа эксперта от выражения мнения;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4)	Длительного отсутствия участника группы по нетрудоспособности;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5)	При возникновении в ходе аудиторского мероприятия вопросов, не охваченных Программой аудита.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 smtClean="0"/>
        </a:p>
      </dsp:txBody>
      <dsp:txXfrm>
        <a:off x="0" y="518680"/>
        <a:ext cx="8064895" cy="4620790"/>
      </dsp:txXfrm>
    </dsp:sp>
    <dsp:sp modelId="{551B1CF6-C37B-46D9-AC07-1D2087B6D14F}">
      <dsp:nvSpPr>
        <dsp:cNvPr id="0" name=""/>
        <dsp:cNvSpPr/>
      </dsp:nvSpPr>
      <dsp:spPr>
        <a:xfrm>
          <a:off x="432048" y="446331"/>
          <a:ext cx="7229589" cy="79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Внесение изменений и дополнений в план, программу аудита, аудиторские задания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990" y="485273"/>
        <a:ext cx="7151705" cy="719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432043"/>
          <a:ext cx="8064895" cy="4794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353820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В заключительной части аудиторского отчета необходимо отразить: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оценку соблюдения законодательства, внутренних нормативных актов и документов и (или) эффективности деятельности объекта государственного аудита в соответствии с целью, показателями (критериями) программы;</a:t>
          </a:r>
          <a:endParaRPr lang="ru-RU" sz="1600" b="0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оценку влияния объекта аудита на социально-экономическое развитие на мезо/макроуровне;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Выявленные факты упущенной выгоды и экономических потерь объекта государственного аудита;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Выявленные резервы для совершенствования и повышения эффективности деятельности основного объекта аудита.</a:t>
          </a:r>
        </a:p>
      </dsp:txBody>
      <dsp:txXfrm>
        <a:off x="0" y="432043"/>
        <a:ext cx="8064895" cy="4794064"/>
      </dsp:txXfrm>
    </dsp:sp>
    <dsp:sp modelId="{551B1CF6-C37B-46D9-AC07-1D2087B6D14F}">
      <dsp:nvSpPr>
        <dsp:cNvPr id="0" name=""/>
        <dsp:cNvSpPr/>
      </dsp:nvSpPr>
      <dsp:spPr>
        <a:xfrm>
          <a:off x="432048" y="359695"/>
          <a:ext cx="7229589" cy="79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Изменения в форме аудиторского отчета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990" y="398637"/>
        <a:ext cx="7151705" cy="719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B5D1-5AA3-4B42-AD67-F79B2274F5D5}">
      <dsp:nvSpPr>
        <dsp:cNvPr id="0" name=""/>
        <dsp:cNvSpPr/>
      </dsp:nvSpPr>
      <dsp:spPr>
        <a:xfrm>
          <a:off x="0" y="826671"/>
          <a:ext cx="8064895" cy="4285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5" tIns="1353820" rIns="62592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/>
            <a:t>Способы осуществления </a:t>
          </a:r>
          <a:r>
            <a:rPr lang="ru-RU" sz="1600" b="1" u="sng" kern="1200" dirty="0" err="1" smtClean="0"/>
            <a:t>постаудита</a:t>
          </a:r>
          <a:r>
            <a:rPr lang="ru-RU" sz="1600" b="1" u="sng" kern="1200" dirty="0" smtClean="0"/>
            <a:t>: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1) проведение аудита полноты и достоверности исполнения рекомендаций, содержащихся в Аудиторском заключении, и пунктов Предписаний с выходом на объект </a:t>
          </a:r>
          <a:r>
            <a:rPr lang="ru-RU" sz="1600" b="0" kern="1200" dirty="0" err="1" smtClean="0"/>
            <a:t>постаудита</a:t>
          </a:r>
          <a:r>
            <a:rPr lang="ru-RU" sz="1600" b="0" kern="1200" dirty="0" smtClean="0"/>
            <a:t>;</a:t>
          </a:r>
          <a:endParaRPr lang="ru-RU" sz="1600" b="0" u="sng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 2) включением вопросов проведения постаудита в программу аудиторского мероприятия, объектом которого является объект постаудита.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 smtClean="0"/>
        </a:p>
      </dsp:txBody>
      <dsp:txXfrm>
        <a:off x="0" y="826671"/>
        <a:ext cx="8064895" cy="4285892"/>
      </dsp:txXfrm>
    </dsp:sp>
    <dsp:sp modelId="{551B1CF6-C37B-46D9-AC07-1D2087B6D14F}">
      <dsp:nvSpPr>
        <dsp:cNvPr id="0" name=""/>
        <dsp:cNvSpPr/>
      </dsp:nvSpPr>
      <dsp:spPr>
        <a:xfrm>
          <a:off x="432048" y="311560"/>
          <a:ext cx="7229589" cy="1240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</a:rPr>
            <a:t>Постаудит</a:t>
          </a:r>
          <a:r>
            <a:rPr lang="ru-RU" sz="2000" kern="1200" dirty="0" smtClean="0">
              <a:latin typeface="+mn-lt"/>
            </a:rPr>
            <a:t> исполнения решений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603" y="372115"/>
        <a:ext cx="7108479" cy="111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54" cy="495696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20" y="0"/>
            <a:ext cx="2944864" cy="495696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>
              <a:defRPr sz="1200"/>
            </a:lvl1pPr>
          </a:lstStyle>
          <a:p>
            <a:pPr>
              <a:defRPr/>
            </a:pPr>
            <a:fld id="{E676845D-08C6-4976-BCC9-A9ED83EAE2E2}" type="datetimeFigureOut">
              <a:rPr lang="ru-RU"/>
              <a:pPr>
                <a:defRPr/>
              </a:pPr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4" rIns="91529" bIns="4576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15470"/>
            <a:ext cx="5438140" cy="4467622"/>
          </a:xfrm>
          <a:prstGeom prst="rect">
            <a:avLst/>
          </a:prstGeom>
        </p:spPr>
        <p:txBody>
          <a:bodyPr vert="horz" lIns="91529" tIns="45764" rIns="91529" bIns="4576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52"/>
            <a:ext cx="2946454" cy="497285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20" y="9429352"/>
            <a:ext cx="2944864" cy="497285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>
              <a:defRPr sz="1200"/>
            </a:lvl1pPr>
          </a:lstStyle>
          <a:p>
            <a:pPr>
              <a:defRPr/>
            </a:pPr>
            <a:fld id="{D67CD8CC-A73F-4480-BAF1-CE2BD7AE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45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CD8CC-A73F-4480-BAF1-CE2BD7AE47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2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65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86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84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71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44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43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5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404AA-FA96-4B61-A1D0-340F8F618820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21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CD8CC-A73F-4480-BAF1-CE2BD7AE47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3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EDA3-A488-4CC8-A06A-E8929F839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24C1-64DB-4587-BB66-E0D9348F4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A87C-2DF8-4DA8-BFEA-17793647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8EDBF-1A49-46AE-8E46-D98B578CF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395D-A103-4868-8EF0-1D29B419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4FA8-9131-4763-8C7C-99A567D2E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2327-1896-446E-8F0D-C1E48361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B920-95E7-461A-9C81-579D0C9B5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A383-EB24-428E-B1DA-65CB1AD91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C4EA-A0EF-4AD2-8806-A589C0EED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B9E4-367E-473D-BCC2-ABA8EDCE4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BBA7-B274-4722-A68A-75B9CB1A2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7CB699-854F-4BE2-9F12-AE9E2E7B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4349" y="1916832"/>
            <a:ext cx="8143931" cy="3512432"/>
          </a:xfrm>
          <a:noFill/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ТЕХНИЧЕСКАЯ УЧЕБА</a:t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«Внесение изменений в </a:t>
            </a:r>
            <a:r>
              <a:rPr lang="kk-KZ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проведения внешнего государственного аудита и финансового контроля»</a:t>
            </a:r>
            <a:r>
              <a:rPr lang="kk-KZ" sz="2400" b="1" dirty="0" smtClean="0">
                <a:solidFill>
                  <a:schemeClr val="tx1"/>
                </a:solidFill>
              </a:rPr>
              <a:t/>
            </a:r>
            <a:br>
              <a:rPr lang="kk-KZ" sz="2400" b="1" dirty="0" smtClean="0">
                <a:solidFill>
                  <a:schemeClr val="tx1"/>
                </a:solidFill>
              </a:rPr>
            </a:br>
            <a:r>
              <a:rPr lang="kk-KZ" sz="2200" b="1" dirty="0" smtClean="0">
                <a:solidFill>
                  <a:schemeClr val="tx1"/>
                </a:solidFill>
              </a:rPr>
              <a:t/>
            </a:r>
            <a:br>
              <a:rPr lang="kk-KZ" sz="2200" b="1" dirty="0" smtClean="0">
                <a:solidFill>
                  <a:schemeClr val="tx1"/>
                </a:solidFill>
              </a:rPr>
            </a:br>
            <a:endParaRPr 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white">
          <a:xfrm>
            <a:off x="1524000" y="4191000"/>
            <a:ext cx="7239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3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5" name="AutoShape 9" descr="data:image/jpeg;base64,/9j/4AAQSkZJRgABAQAAAQABAAD/2wCEAAkGBhQSERQRExQVFRUVGRUYGBMXGBcXFxwYFxwYGBgXFxwcHCYfGBkjGhwVHy8gJicpLCwsFh4xNTAqNSYuLCkBCQoKDgwOGg8PGiwfHyQpLCosKSwpKSwsKSwpKSwsKSwsLCwsKSwpKSwpKSwsLCksKSwsLCwpKSwsLCwsLCwsKf/AABEIAP0AxwMBIgACEQEDEQH/xAAcAAEAAwADAQEAAAAAAAAAAAAABQYHAQMECAL/xABEEAACAQIDBQYDBQYEBAcBAAABAgADEQQSIQUGMUFRBxMiYYGRMnGhFEJSgrEjJHKSstFiweHwFTRDokRUY3ODk8MW/8QAGQEBAAMBAQAAAAAAAAAAAAAAAAIDBAEF/8QAIhEAAwACAgMAAwEBAAAAAAAAAAECAxESIQQxQSIyURNC/9oADAMBAAIRAxEAPwDcYiIAiIgCIiAIiIAiIgCIiAIiIAiJQe0/eR8M2GphqipU7wuKWjtbIAA3Li2kjVcVs7K29F9vOZnWzt5qVOktSnYMjrnVWZhkdgCrMfjfLr8wDpNEkMeTmiVxxOYiJaQEREAREQBERAEREAREQBERAEREAREQBERAEREASg9suGpnArUb40qKEI557h148Mov+US/TLe1DG/aMXRwQOlJGqsOruCtNfnYH/7BK8rSh7J41ukZ/sCk1fEUcMjGzugtra1wzHpe2vpPpETDuzOpbaFOmUuFLFTY3RyrK1vyg3B6DoJuUr8dfiTyvsRETQUiIiAIiIAiIgCIiAIiIAiIgH5dwASTYDUk8ABzMxHfXtnq1KjUMAclMEjvwLu9uJS4si+fH5Sz9uO8z4bBph00+1F0dtbimoBYL/FcD5X6zD8DhWJAC6HkOI8xrxEqyVosid9k9hd7MYW/5nEZjz717/rLpsXfTaFJlVnNbMQMlRcw14eMWI9zM5qbMOYjLVJ14iw0/wC49b+cvPZxs+ktZTVZzlvYOzFQfIcB+syVbntMvUp/DSavaNhaIRcS60arWvTvntyvcDh6S006gYAg3BFwRwIPAiYb2oYalXqqEtcXFx15el5r26f/ACOF1B/YUdRqD4F4TRgyO12U5YUvoloiJoKjqxWJWmjVHNlRSzHoqi5PtPmnFbfbEV8Rim0NZiQOijRF9FCj0mvds+2O52caSnxYh1p/l+J/SwC/mmJUqd7KPIepmTyK/wCTRhn6ab2Od5UxeIq1SSVpKLnj4yNTfyQe012Zv2V1FR3Qamourcr0CKZA6fENBw9ZpEuw/oV5P2EREtKxERAEREAREQBERAEREAREht8KNdsHWXCtlrZfCeBsCCwU8mK5gDyJnGDI+3Db6YivTw9Ihvs+bORYjO2Xwg+QGvmbcjKXgnRcr5hcWujAg3HIjmPMGdNcUgqu1G1xowZ1uP5rWnWu1ncCkngpqSSV+tidSbecx1XLs1TPHoldp4lajd5TDXA+4bW+XMD5SMXaWIDBkq1VvyzFr8eR4zVd1qdP7GUUAC17acep6mVirtBUapTFOmwJ+8oJ9DxEzLL3ot4HXu/sVsZUpkOM+YB1YZW1+8ttGHlx/Wb9s3ArRo06K/DTRUX5KAo/SY/uXgyNo0aZVCr2qgq+fL3asbW+4c1tDflNpm3x102ZsvvQn5eoACSQANSToABxJh6gAJJAAFyToABxJ6CYd2h9or49mwWDJGHvapVHGr1VelL+r5cb6pStsrmXT0j37x4j/jWIZ6R/dsMrKjHQOx+Jx5GwA8hfnKHRw4StxuFYfQiTb7QOHoLQpm2gBt1lm3N3Ltg62OrDU0qpoof4W/aHzP3ffmLecuWSmzX1E6LDu5gxQx2GooAFGHrPmHF2qdw7M3rf0Al+lGwda208KOuGYeuSm36CXmb8foyUIiJYREREAREQBERAEREAREQBIbfDEVEwVd6QuwQ+33j6Lc+kmZwRONbWjq6PlDb2AGZa5JYONFvwKkgjhYAaAW5Tq3Oqd7jUpVPgcilbpmuBb1mh9r+6tPC1Kb0RlWtmPdj4VZbZsvQEEG3IiZpgMGwrgg2ZiGHUG+h8tdZkfSc0aV21SLfgNvfY6j4dzdVYqG+Wlj0M6iyvVzEnIx1K2JA+V9ZJ7zbmvXqNWCmnXdQ7U/uk/e9yCb/4hPT2Pbto+KrpiqKsO7DU1bxKCrAMQL2PETNEK30+y6q4rbLV2TbAAqVsYNUsKVJsgplgLF2sNOIVb87GX3bW3aOEpGtXqKiDrxJ/Co4sfISr759o1DZ69xQValcCwpLolPpntw/hGvy4zPNjbOr7UxBrYqoXIBIv8Kjoq8FE2PJOKdezKpdvZ5+0PtLrY5TSphqGF5qT+0q/x24L/hHqTK1sTFixYWFtJObe3b7yqaS8E4kmwAHMnpPV2e9nb4xixumFU2NQaF7cVp/5ty+cz8nlevpfpQt/DxbuPRfFIcVmNEEM2UaWzBRnJIsmYgE+nOaxvjvxhFwdalSxNFqrUyqU0YMddLADQaXkls/dTCrWrBaC5SlNCrDMhC5SAFOmhFybXJInqxm5mDqU2p/Z6K5gRmWmgYX5qbXBHWaceNytIz3ap7MZ2J2ht9vp16lRTTFVVPhChKLKabajU5BlN+JtwmtYztIwFOk9UYmk+RSe7RgXboqqSNSZC7t9jGEwzOzk17vmQOBZVBuFI1Dk8CTxHISxVtw8AxucJQv1CBf0tJTNI5Tlnbu5vVTxmcKlSlUp5c9KqArgMLqdCQQZNSCo4VFxzOqgO6+J9eCqvg6Zvhb5CTstW/pBiIidOCIiAIiIAiIgCIiAIiUrfTtMpYJ/s9Ne+xB4oDZUvwLnrzyjX5TjaS2zqTfSI7tmxH7HDpnRP2jMbgF8oUrdRz+K3qOkyDB0U781RoLjLc8hYX+Ztf1MuOPwmL2i3f1BmNtANFVeijkJCNsko+V1Fx53nn5MqpvRsiHK7LRsHeBTVUVWZ0ysnNiA3LTXQzpq06TUqaUXalXUupYFlJDcVJHIkCfvZNIgWUAec942bc5ja/W0yquL6LdbKM+BKvlqa62zHjfzPn/u0v2yqPc7OxNZNHCm3lwkJtLBWJzCfmnthko1KV7q6lWH6Hy/1Ms3y7I+iN7Pt2au08VUNRmGGpkd6QbZ24imD58SeQ+Yn0BhsMtNFpooVFACqosABwAEhdx9iJhcFSRAPEO8Yjm1TxE+elh8gJLbRxPd0ncakDQdWOij1Yges9OJUroxVTpkLsjHu2OxAY+AqvdDl4GZH9Swv8rSxyr08L3NbOP+kMOhPVWDBj7kNLROycoRE/LNYXPCTIlYOOYbUKXHchVUjpXqKSCTa/wIotfnLTKVs+i1QYqoPjYUq69QbuyD+UAeplvweJFSmtQcGAPvISSo7oiJMiIiIAiIgCIiAIiIBE707bGDwlbEnU01JUdXOiL6sQJlO4263fJUxuIJZ3LMWPEsdSx9ZOdtm2Blw2DB1qP3jjnlTRL+RYn+SRO196Vw2ETDU/jy+LyvPP8AKptqUasE9bOyhvWKJNFUuvDjaRGKS9QswKg66yp4Hbg+0AknQgnTSaztOrh8VhhUAykAaWtfTlMtRwL09lQXbIVsoPtJ3Zu8NPRW585V627Lg3UZuenwjyvzMm9h7Jo1KZzOBUBtZWB18wR/nOPidWyyVtld+hK2I6yqY3d2oDlHH6cf7mT25+0ctY0c10N7H9R85KYvGUqOKNN76Iz3t1ZCtvZtPKc7n0d6Z7+z/azCkuErKVenfITwZeNgeq9Og+csGO8dWlS5Amq3yT4B/OQfyGZY2+Br7UwdCiSqCspIHFgAb5vK19JqeyznapW5M2Vf4Kd1Hu2dvkRPUwU6jsxZZU10dFOh3lXFofvCmv8A2f6iezZOJNSijH4rWb+JfC31BnXs8ftcQf8A1FHtTp/3jCeCtVp8mtUX18L/AFAP55ciokJG7wVT3JRfiqlaQ/ObE+i5j6SSkTUbvMYq8qCZz/HUuq+yhj6zrCOrZdMLi8SgAyrTwwHytUFvYCd2xvAatD8DFl/gfxD2NxP1gl/esQf8ND6B/wC8/G0m7qtSrcFP7Jz5NqpPyb9Zw6S0REkREREAREQBERAERPHtjaS4ehVrtwpIznzygm3qdPWAYhvjixU21iGZsy0yiC2oGVRdbHQ2YtcdSZB7x7Ypu5JCAfwgfTNp7yb2Fsw/ZcRjKvx1CxuebObk+5Mg9392BjMfh6JHhL5qlvwL4m9wLes8xNXkN2uMEdhdr0F0SijONSzM9tOiqFH1MksRvPVcADwqBwvf2AAVfa/nNO3h7GcH3VWphUanVymyhiUJGvBrkG1xx5zI9l7Pz3Q3uNCOenESzPCnWyOKtkr/AP2NQUyiHiLfSVvDbTqI5YEjW8lcfsRqS3sb2BPQXNlH6yH7pmawEqmZ0Tpst+6+2y9ZG5gg3+XEHppfX5S3dojfFUXkiAHW/hzkkfzL9ZX919lpTTNY5mAFiDY3ub358LTo3n2kO5ZRmvoCCcyBbHRCNPmOV9BxlfTekS9I8PZNhKlbaDVhxo0qjA6eFn/ZhteNgzNb/DPoSlVpUkCBlVVAAuw4DTrPnrcTcerjqWJNGt3Tr3NtSAwJqXBt5qJIN2RbWBA7wMoN9Kuh9CRN805XSMrlV9NZwO9WDpmuXxVBb1nOtRRwCr14eHjOvaG/GCDUqq4qicrEHxi2RlN9eHEIfSZzS7HMWWzeFeGjupGg8idJM1uxqrWt3lemi8wiZj004cpH/TI+lI4R/TSNlbdo4mj39Gor0wWBYHQFfi18p07vISjVm41nZ/y8EH8oHvKBvPjf+CYWlgqCF6dUVC1Vj4s1xmA4KCRy+k6cF2qYiphmqU6dNDSGqMDwvZcgza2HG8srNMvVEVjbW0aTgj+84geVH+lp6doYMVabUz94aHoeR9DaYVR7YsYruclMM5F2CAHQBVvxuALfWS+1O2LECihpqoewLEjMD8ly6e8j/vK6Z3/KvhrGxcYalFS3xrdXHRl0P9/We+ZL2Rb3YzGYqv3qDuWDVGqAMAKhKhVW+g8N9B0uZrUvl7RXS0xERJERERAEREASk9rmMK7P7sf9arTp+ly5+iW9ZdpnHa3XBfBULgXd3N+HhCqCf5jK8r1DJwt0irbVxoXDU8ONBYEyX7GtlZq1fFkaKBTU+Z1a3oB7ylb1O1NyNCLaMDcG/SbZuBsX7LgKNO3iZc7/AMT6/QWHpMXix+WzVnrU6LFMP3r2V9i2qxAtSr/tF6eI+NfRr+hE3CZ72zYIHCU8R96jUXXyfQj3Cn0mvPHKGZ8VcaPHjNjq+HBGpYl2I8hYDyA0EzVsMKb2P0lz2HvBUfDOoS/h+Icbeco20GYObjnPKnZuZY6W21CqOFucr+1sQHVltx8V7mwNraDqdCeM832sEWnViMSSpBOnIf26ScrTI09o0/sDHgxX/wAX/wCk1qZb2DUrYfEN1dPoDp9frNSnqx+qMFexERJkToxmBp1VyVEV1/CwDD6yJO42C/8AL0x5C4HsDaTsSLlP2jqbXog13JwQ/wDDU/Yn9TPQN2MLp+70TbhdFP6iSkTnCf4jvJ/066NBUGVVCgcgAB7CdkRJkRERAEREAREQBMR7Z3Y7Rpg8BQW3q73+v6TbpnXbHu6alBMYgu+HvnA50m4n8psfkWleVbl6J43qiglu8oIjAFbi55i2s37DVVZFZfhIBHyI0nzls/HZdL6N9DNs7Ptpd7g1HOmSvpxH6/SZvGem0XZl0mWaYn2z70itXTAoxyUfFUtwNQ8B0OUfVpo+/u9q4DCs4I717rSX/F+L5Le/t1nz7haJqOXcnxEkudfEdSW+ZlufJxWiGKNvZdd26CJhznLjMPDVRiPIq45Hy58j0rG0sPdyA99eeh+ssKbRelSVQAjLmHDjmAvbqOBsf0Mh6+Pp1DlroVJ4VEAt6rw9rTztdmxkNVwTrx4dZ4MVXA4ycxmEKqSrBl/Euo9RxU+RlWxSam8thbfZXXR9C9idIDZuYfequT7KJoEoPYow/wCGIo4q7X/NYy/T059GJ+xEROnBERAEREAREQBERAEREAREQBKpv5jyKYoZmVaiuXKjxFRlXID90EsLnjYW5y1yF3n2LTr0izkK1NXIc/CBa5Dg6FDYXB6XFpDIm5eiU632YtttMPVoBsOBTqg/AfvAcQAL6kWNz0PAyy9kW2WSsaL/AA1hYHlnUEj3GYe0rlDZT1qoYqKVIgAKAeGhJGbW5I4+ks9XEJh6mGo0Vu/eUwOt2cD31M86b40kjZU7lmb9ou+zYzabm/7Gk5pUwOGRTZm+bG7e3SWTDYELStwfQjowPl5/QzLdr0clYqeIJzfO9jNDXaOfDYepxJp2Yc7pdSR5+G8u8id6ohheto/OK2zlU0yNDpY62twI/wB8DIVdognK4up9p0bSxBPHXofKeOnUJFpSp6LGySr4nJ8DG31+V+Y8jeRWKxAbiuvlp/pPUlMnQj1nhxNOxk4XZGmbL2BbWBTEYfW4Kuvy4N6i6+816fP3YCR9uqA3ByP8jfLp6WvPoGehPoyV7ERE6REREAREQBERAEREAREQBERAE8G3qJfDV1VVcmm4Ct8JOU2B8p75wYBh42uThaIXOSlxnfViDr6ASR7OtmvXxpxFQXTDqWufxtcL7DMfQSE21R7mviUV1CrWqAs1gqgm4VRcKtr29OHIWihvWMNsk00Qms6uKbAAqwqXHeuy6ZlBsQdbqOAOnnYoSvs2W3x6MC2xWNWvVq/jdiPUkiXehs1lo4Wn1oNUPkGd7f39RPHgNjKhWpkL5LEAjTNpYkHVrSTrbZs1YMCHNKnRpA/gQDMb8L6D+aWZa5LSOY50VSrVNre06sPXy6/dP0PSeupQBTTibCeeiiglWNrn3t/nENaFJntfFAicYPY1WrqEIU8yCB6dfnJXZexKVg32mmnkyEsPkBe/pLTs/Y71FIph0BGuJr6Nl60qWmUf4msB1kLrXoklv2fnsewvdbUK3v8As6gNraHQ/oCPWbvMl3D2dRo7UVaWoFGoe8YktUa4DEeXH2M1qasL3BmyrVCIiXFYiIgCIiAIiIAiIgCIiAIiIBD70bxDB0c+XvKjkJTpA2LsfPkALknkBMz2vvLjq+c1avdU140qF1W3AhqvxE8rKeJE0Pe3df7WqOhy1qWbI3AWe2ZTzAIA1n43d3Mp4dQan7R+IDaol+SKdOviOup4Si1dVpdItlylt+zJEpZhTw2cUxa4uMgvck3uTmvoC1+PSRO1cTSwZenVDVfCAMjCxY63LDnw0mydpuGoHCh6uUVM6pRYjxZnIDKp42Kgk8vCOkxnEUCxQKuZ+8WwOt2JsPn4pmqFFaZfNcls/S18qLUqULeIUyA13zMmZRpw0IPtITaeHYuxJt3Z0UHNqeV/1PlaWzadRFdaIOYYfNUq1D9+uePsQB7yAxdG1BCfiquWPytp+t5BPRNo8WBS5F+U8OIwobiSLXNxxkiotfyE8uS5C9bD6/6SWN6eyNLo7d3tq4pGyUq7Jxvl6cz5f6zR9zcQzljULViPhznNdzY3y8CVHM38ToPnRdh4MA1W6+G/QfE7H0A9jL7uI4WqhI1Oqr0X7t/Mm7H8vSRz0vh2E9EvtegcJjMHiOjqrt17zwv6AEAeSiajM77TADhsw4qQR6S+bPxHeUqdT8aK38wBl3iVuWinOvTPRERNpnEREAREQBERAEREAREQBERAEREAzftmwZejSe5HdnMo5XzKCfmBb3MznaFXKSy6MCGU+zCbT2h4FamArFjlyDOD5jTL+YEr8yJhmLrgr1+JL8NUYrqOWlj6zDml89mrE/xPNsHZ74o1ADZFOZ2PQa/XUnlOcZWzMCPhvlTzsdSPL/SefCbTAH2Ud5lZneotO12OgAOo8IAHuTad1TFmrUubBUGVFGgUDWw8+p5mRpE5Z1MLk+c8V/GfpPfVW2s8IazE+n95XPskyx7JpoaVCgDd65Z6rfhphmOUeZVAxPQCWLdKvmqiqRbNqB0Xgo9rSn7BcquIrc1oVbfnApL/AFGXaphPs9ZKY+6qD6CQzHYLJv8AWOEaW3dGrmwOFbrRpf0iUDfPFfunzEve5K22fhP/AGaX9Il3hfSnyPhNxET0TKIiIAiIgCIiAIiIAiIgCIiAIiIBB764U1MDiFAucma3M5CHsP5ZgW13X7ViUQEJnLrfjlqcvcCfR+08H3tGpSzFc6MuYaEZgRcT5vxeBanisQlQWcXQjl4Dy8vPpaZsy+l2J/CErKFrXzEZtLrcnW3C3UyToUQdFBAHG/E/Icv93nlxXhcEC55fPgP8p72IpeHMalU2LD7inlf8bdOQ5DmaW9ouXTOcahUAHU9OkgnuWyjiTaWGuop07sfG3uB5+Z/ykfuzs7vq2pyjxNc8lUXJkJ/pJk79kFPBVm5Gph6I8wGLN9FB9Zcts4Yl1rHgbD2lK25tFDgnyaJ35KX4m1NRmP6/mmj7xNmwtEjnY+4BlGTsnJX99q/7qP8AfKapu1Ty4PDL0o0v6FmQb5D93RepA95teDo5KaJ+FVHsAJq8NdMz+R8O+IibzMIiIAiIgCIiAIiIAiIgCJxeLwDmJxeLwAZ86707T73auMY/ClXLf+G1K3rafRU+fu0jALhqmLVONSutQtz8dnt8hmIlGb1otxeyDx9LJZrC4bny6H3tPNgFJ0UXbiWPXmfP5yZ2lRzUm81v66GeH4KFFF0NX4m526TIvRp+ndgdjnEFrnwUwWqMT0ubfQn5CeHCC/eMGFJSCgZr2C8+AJJPCw4+hMmtp/ssKKaaByc3mFtofmbH8oldXGMKZpi2pVrkXI0bh0nFt+g+jwbbxt0FNSSik2vpcta5ty0AHpNhq43Ng0X8OX9BMUxbXZb/AIl/Wazspc2HsT90H6TmdaSGN9s8G26/efZk61KY92Am9z5/wFPNicKp4d9S/rE3+afFX4soz+0cxOLxeayg5icXi8A5icXi8A5icXnMARE4vAOYnF5zAP/Z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AutoShape 11" descr="data:image/jpeg;base64,/9j/4AAQSkZJRgABAQAAAQABAAD/2wCEAAkGBhQSERQRExQVFRUVGRUYGBMXGBcXFxwYFxwYGBgXFxwcHCYfGBkjGhwVHy8gJicpLCwsFh4xNTAqNSYuLCkBCQoKDgwOGg8PGiwfHyQpLCosKSwpKSwsKSwpKSwsKSwsLCwsKSwpKSwpKSwsLCksKSwsLCwpKSwsLCwsLCwsKf/AABEIAP0AxwMBIgACEQEDEQH/xAAcAAEAAwADAQEAAAAAAAAAAAAABQYHAQMECAL/xABEEAACAQIDBQYDBQYEBAcBAAABAgADEQQSIQUGMUFRBxMiYYGRMnGhFEJSgrEjJHKSstFiweHwFTRDokRUY3ODk8MW/8QAGQEBAAMBAQAAAAAAAAAAAAAAAAIDBAEF/8QAIhEAAwACAgMAAwEBAAAAAAAAAAECAxESIQQxQSIyURNC/9oADAMBAAIRAxEAPwDcYiIAiIgCIiAIiIAiIgCIiAIiIAiJQe0/eR8M2GphqipU7wuKWjtbIAA3Li2kjVcVs7K29F9vOZnWzt5qVOktSnYMjrnVWZhkdgCrMfjfLr8wDpNEkMeTmiVxxOYiJaQEREAREQBERAEREAREQBERAEREAREQBERAEREASg9suGpnArUb40qKEI557h148Mov+US/TLe1DG/aMXRwQOlJGqsOruCtNfnYH/7BK8rSh7J41ukZ/sCk1fEUcMjGzugtra1wzHpe2vpPpETDuzOpbaFOmUuFLFTY3RyrK1vyg3B6DoJuUr8dfiTyvsRETQUiIiAIiIAiIgCIiAIiIAiIgH5dwASTYDUk8ABzMxHfXtnq1KjUMAclMEjvwLu9uJS4si+fH5Sz9uO8z4bBph00+1F0dtbimoBYL/FcD5X6zD8DhWJAC6HkOI8xrxEqyVosid9k9hd7MYW/5nEZjz717/rLpsXfTaFJlVnNbMQMlRcw14eMWI9zM5qbMOYjLVJ14iw0/wC49b+cvPZxs+ktZTVZzlvYOzFQfIcB+syVbntMvUp/DSavaNhaIRcS60arWvTvntyvcDh6S006gYAg3BFwRwIPAiYb2oYalXqqEtcXFx15el5r26f/ACOF1B/YUdRqD4F4TRgyO12U5YUvoloiJoKjqxWJWmjVHNlRSzHoqi5PtPmnFbfbEV8Rim0NZiQOijRF9FCj0mvds+2O52caSnxYh1p/l+J/SwC/mmJUqd7KPIepmTyK/wCTRhn6ab2Od5UxeIq1SSVpKLnj4yNTfyQe012Zv2V1FR3Qamourcr0CKZA6fENBw9ZpEuw/oV5P2EREtKxERAEREAREQBERAEREAREht8KNdsHWXCtlrZfCeBsCCwU8mK5gDyJnGDI+3Db6YivTw9Ihvs+bORYjO2Xwg+QGvmbcjKXgnRcr5hcWujAg3HIjmPMGdNcUgqu1G1xowZ1uP5rWnWu1ncCkngpqSSV+tidSbecx1XLs1TPHoldp4lajd5TDXA+4bW+XMD5SMXaWIDBkq1VvyzFr8eR4zVd1qdP7GUUAC17acep6mVirtBUapTFOmwJ+8oJ9DxEzLL3ot4HXu/sVsZUpkOM+YB1YZW1+8ttGHlx/Wb9s3ArRo06K/DTRUX5KAo/SY/uXgyNo0aZVCr2qgq+fL3asbW+4c1tDflNpm3x102ZsvvQn5eoACSQANSToABxJh6gAJJAAFyToABxJ6CYd2h9or49mwWDJGHvapVHGr1VelL+r5cb6pStsrmXT0j37x4j/jWIZ6R/dsMrKjHQOx+Jx5GwA8hfnKHRw4StxuFYfQiTb7QOHoLQpm2gBt1lm3N3Ltg62OrDU0qpoof4W/aHzP3ffmLecuWSmzX1E6LDu5gxQx2GooAFGHrPmHF2qdw7M3rf0Al+lGwda208KOuGYeuSm36CXmb8foyUIiJYREREAREQBERAEREAREQBIbfDEVEwVd6QuwQ+33j6Lc+kmZwRONbWjq6PlDb2AGZa5JYONFvwKkgjhYAaAW5Tq3Oqd7jUpVPgcilbpmuBb1mh9r+6tPC1Kb0RlWtmPdj4VZbZsvQEEG3IiZpgMGwrgg2ZiGHUG+h8tdZkfSc0aV21SLfgNvfY6j4dzdVYqG+Wlj0M6iyvVzEnIx1K2JA+V9ZJ7zbmvXqNWCmnXdQ7U/uk/e9yCb/4hPT2Pbto+KrpiqKsO7DU1bxKCrAMQL2PETNEK30+y6q4rbLV2TbAAqVsYNUsKVJsgplgLF2sNOIVb87GX3bW3aOEpGtXqKiDrxJ/Co4sfISr759o1DZ69xQValcCwpLolPpntw/hGvy4zPNjbOr7UxBrYqoXIBIv8Kjoq8FE2PJOKdezKpdvZ5+0PtLrY5TSphqGF5qT+0q/x24L/hHqTK1sTFixYWFtJObe3b7yqaS8E4kmwAHMnpPV2e9nb4xixumFU2NQaF7cVp/5ty+cz8nlevpfpQt/DxbuPRfFIcVmNEEM2UaWzBRnJIsmYgE+nOaxvjvxhFwdalSxNFqrUyqU0YMddLADQaXkls/dTCrWrBaC5SlNCrDMhC5SAFOmhFybXJInqxm5mDqU2p/Z6K5gRmWmgYX5qbXBHWaceNytIz3ap7MZ2J2ht9vp16lRTTFVVPhChKLKabajU5BlN+JtwmtYztIwFOk9UYmk+RSe7RgXboqqSNSZC7t9jGEwzOzk17vmQOBZVBuFI1Dk8CTxHISxVtw8AxucJQv1CBf0tJTNI5Tlnbu5vVTxmcKlSlUp5c9KqArgMLqdCQQZNSCo4VFxzOqgO6+J9eCqvg6Zvhb5CTstW/pBiIidOCIiAIiIAiIgCIiAIiUrfTtMpYJ/s9Ne+xB4oDZUvwLnrzyjX5TjaS2zqTfSI7tmxH7HDpnRP2jMbgF8oUrdRz+K3qOkyDB0U781RoLjLc8hYX+Ztf1MuOPwmL2i3f1BmNtANFVeijkJCNsko+V1Fx53nn5MqpvRsiHK7LRsHeBTVUVWZ0ysnNiA3LTXQzpq06TUqaUXalXUupYFlJDcVJHIkCfvZNIgWUAec942bc5ja/W0yquL6LdbKM+BKvlqa62zHjfzPn/u0v2yqPc7OxNZNHCm3lwkJtLBWJzCfmnthko1KV7q6lWH6Hy/1Ms3y7I+iN7Pt2au08VUNRmGGpkd6QbZ24imD58SeQ+Yn0BhsMtNFpooVFACqosABwAEhdx9iJhcFSRAPEO8Yjm1TxE+elh8gJLbRxPd0ncakDQdWOij1Yges9OJUroxVTpkLsjHu2OxAY+AqvdDl4GZH9Swv8rSxyr08L3NbOP+kMOhPVWDBj7kNLROycoRE/LNYXPCTIlYOOYbUKXHchVUjpXqKSCTa/wIotfnLTKVs+i1QYqoPjYUq69QbuyD+UAeplvweJFSmtQcGAPvISSo7oiJMiIiIAiIgCIiAIiIBE707bGDwlbEnU01JUdXOiL6sQJlO4263fJUxuIJZ3LMWPEsdSx9ZOdtm2Blw2DB1qP3jjnlTRL+RYn+SRO196Vw2ETDU/jy+LyvPP8AKptqUasE9bOyhvWKJNFUuvDjaRGKS9QswKg66yp4Hbg+0AknQgnTSaztOrh8VhhUAykAaWtfTlMtRwL09lQXbIVsoPtJ3Zu8NPRW585V627Lg3UZuenwjyvzMm9h7Jo1KZzOBUBtZWB18wR/nOPidWyyVtld+hK2I6yqY3d2oDlHH6cf7mT25+0ctY0c10N7H9R85KYvGUqOKNN76Iz3t1ZCtvZtPKc7n0d6Z7+z/azCkuErKVenfITwZeNgeq9Og+csGO8dWlS5Amq3yT4B/OQfyGZY2+Br7UwdCiSqCspIHFgAb5vK19JqeyznapW5M2Vf4Kd1Hu2dvkRPUwU6jsxZZU10dFOh3lXFofvCmv8A2f6iezZOJNSijH4rWb+JfC31BnXs8ftcQf8A1FHtTp/3jCeCtVp8mtUX18L/AFAP55ciokJG7wVT3JRfiqlaQ/ObE+i5j6SSkTUbvMYq8qCZz/HUuq+yhj6zrCOrZdMLi8SgAyrTwwHytUFvYCd2xvAatD8DFl/gfxD2NxP1gl/esQf8ND6B/wC8/G0m7qtSrcFP7Jz5NqpPyb9Zw6S0REkREREAREQBERAERPHtjaS4ehVrtwpIznzygm3qdPWAYhvjixU21iGZsy0yiC2oGVRdbHQ2YtcdSZB7x7Ypu5JCAfwgfTNp7yb2Fsw/ZcRjKvx1CxuebObk+5Mg9392BjMfh6JHhL5qlvwL4m9wLes8xNXkN2uMEdhdr0F0SijONSzM9tOiqFH1MksRvPVcADwqBwvf2AAVfa/nNO3h7GcH3VWphUanVymyhiUJGvBrkG1xx5zI9l7Pz3Q3uNCOenESzPCnWyOKtkr/AP2NQUyiHiLfSVvDbTqI5YEjW8lcfsRqS3sb2BPQXNlH6yH7pmawEqmZ0Tpst+6+2y9ZG5gg3+XEHppfX5S3dojfFUXkiAHW/hzkkfzL9ZX919lpTTNY5mAFiDY3ub358LTo3n2kO5ZRmvoCCcyBbHRCNPmOV9BxlfTekS9I8PZNhKlbaDVhxo0qjA6eFn/ZhteNgzNb/DPoSlVpUkCBlVVAAuw4DTrPnrcTcerjqWJNGt3Tr3NtSAwJqXBt5qJIN2RbWBA7wMoN9Kuh9CRN805XSMrlV9NZwO9WDpmuXxVBb1nOtRRwCr14eHjOvaG/GCDUqq4qicrEHxi2RlN9eHEIfSZzS7HMWWzeFeGjupGg8idJM1uxqrWt3lemi8wiZj004cpH/TI+lI4R/TSNlbdo4mj39Gor0wWBYHQFfi18p07vISjVm41nZ/y8EH8oHvKBvPjf+CYWlgqCF6dUVC1Vj4s1xmA4KCRy+k6cF2qYiphmqU6dNDSGqMDwvZcgza2HG8srNMvVEVjbW0aTgj+84geVH+lp6doYMVabUz94aHoeR9DaYVR7YsYruclMM5F2CAHQBVvxuALfWS+1O2LECihpqoewLEjMD8ly6e8j/vK6Z3/KvhrGxcYalFS3xrdXHRl0P9/We+ZL2Rb3YzGYqv3qDuWDVGqAMAKhKhVW+g8N9B0uZrUvl7RXS0xERJERERAEREASk9rmMK7P7sf9arTp+ly5+iW9ZdpnHa3XBfBULgXd3N+HhCqCf5jK8r1DJwt0irbVxoXDU8ONBYEyX7GtlZq1fFkaKBTU+Z1a3oB7ylb1O1NyNCLaMDcG/SbZuBsX7LgKNO3iZc7/AMT6/QWHpMXix+WzVnrU6LFMP3r2V9i2qxAtSr/tF6eI+NfRr+hE3CZ72zYIHCU8R96jUXXyfQj3Cn0mvPHKGZ8VcaPHjNjq+HBGpYl2I8hYDyA0EzVsMKb2P0lz2HvBUfDOoS/h+Icbeco20GYObjnPKnZuZY6W21CqOFucr+1sQHVltx8V7mwNraDqdCeM832sEWnViMSSpBOnIf26ScrTI09o0/sDHgxX/wAX/wCk1qZb2DUrYfEN1dPoDp9frNSnqx+qMFexERJkToxmBp1VyVEV1/CwDD6yJO42C/8AL0x5C4HsDaTsSLlP2jqbXog13JwQ/wDDU/Yn9TPQN2MLp+70TbhdFP6iSkTnCf4jvJ/066NBUGVVCgcgAB7CdkRJkRERAEREAREQBMR7Z3Y7Rpg8BQW3q73+v6TbpnXbHu6alBMYgu+HvnA50m4n8psfkWleVbl6J43qiglu8oIjAFbi55i2s37DVVZFZfhIBHyI0nzls/HZdL6N9DNs7Ptpd7g1HOmSvpxH6/SZvGem0XZl0mWaYn2z70itXTAoxyUfFUtwNQ8B0OUfVpo+/u9q4DCs4I717rSX/F+L5Le/t1nz7haJqOXcnxEkudfEdSW+ZlufJxWiGKNvZdd26CJhznLjMPDVRiPIq45Hy58j0rG0sPdyA99eeh+ssKbRelSVQAjLmHDjmAvbqOBsf0Mh6+Pp1DlroVJ4VEAt6rw9rTztdmxkNVwTrx4dZ4MVXA4ycxmEKqSrBl/Euo9RxU+RlWxSam8thbfZXXR9C9idIDZuYfequT7KJoEoPYow/wCGIo4q7X/NYy/T059GJ+xEROnBERAEREAREQBERAEREAREQBKpv5jyKYoZmVaiuXKjxFRlXID90EsLnjYW5y1yF3n2LTr0izkK1NXIc/CBa5Dg6FDYXB6XFpDIm5eiU632YtttMPVoBsOBTqg/AfvAcQAL6kWNz0PAyy9kW2WSsaL/AA1hYHlnUEj3GYe0rlDZT1qoYqKVIgAKAeGhJGbW5I4+ks9XEJh6mGo0Vu/eUwOt2cD31M86b40kjZU7lmb9ou+zYzabm/7Gk5pUwOGRTZm+bG7e3SWTDYELStwfQjowPl5/QzLdr0clYqeIJzfO9jNDXaOfDYepxJp2Yc7pdSR5+G8u8id6ohheto/OK2zlU0yNDpY62twI/wB8DIVdognK4up9p0bSxBPHXofKeOnUJFpSp6LGySr4nJ8DG31+V+Y8jeRWKxAbiuvlp/pPUlMnQj1nhxNOxk4XZGmbL2BbWBTEYfW4Kuvy4N6i6+816fP3YCR9uqA3ByP8jfLp6WvPoGehPoyV7ERE6REREAREQBERAEREAREQBERAE8G3qJfDV1VVcmm4Ct8JOU2B8p75wYBh42uThaIXOSlxnfViDr6ASR7OtmvXxpxFQXTDqWufxtcL7DMfQSE21R7mviUV1CrWqAs1gqgm4VRcKtr29OHIWihvWMNsk00Qms6uKbAAqwqXHeuy6ZlBsQdbqOAOnnYoSvs2W3x6MC2xWNWvVq/jdiPUkiXehs1lo4Wn1oNUPkGd7f39RPHgNjKhWpkL5LEAjTNpYkHVrSTrbZs1YMCHNKnRpA/gQDMb8L6D+aWZa5LSOY50VSrVNre06sPXy6/dP0PSeupQBTTibCeeiiglWNrn3t/nENaFJntfFAicYPY1WrqEIU8yCB6dfnJXZexKVg32mmnkyEsPkBe/pLTs/Y71FIph0BGuJr6Nl60qWmUf4msB1kLrXoklv2fnsewvdbUK3v8As6gNraHQ/oCPWbvMl3D2dRo7UVaWoFGoe8YktUa4DEeXH2M1qasL3BmyrVCIiXFYiIgCIiAIiIAiIgCIiAIiIBD70bxDB0c+XvKjkJTpA2LsfPkALknkBMz2vvLjq+c1avdU140qF1W3AhqvxE8rKeJE0Pe3df7WqOhy1qWbI3AWe2ZTzAIA1n43d3Mp4dQan7R+IDaol+SKdOviOup4Si1dVpdItlylt+zJEpZhTw2cUxa4uMgvck3uTmvoC1+PSRO1cTSwZenVDVfCAMjCxY63LDnw0mydpuGoHCh6uUVM6pRYjxZnIDKp42Kgk8vCOkxnEUCxQKuZ+8WwOt2JsPn4pmqFFaZfNcls/S18qLUqULeIUyA13zMmZRpw0IPtITaeHYuxJt3Z0UHNqeV/1PlaWzadRFdaIOYYfNUq1D9+uePsQB7yAxdG1BCfiquWPytp+t5BPRNo8WBS5F+U8OIwobiSLXNxxkiotfyE8uS5C9bD6/6SWN6eyNLo7d3tq4pGyUq7Jxvl6cz5f6zR9zcQzljULViPhznNdzY3y8CVHM38ToPnRdh4MA1W6+G/QfE7H0A9jL7uI4WqhI1Oqr0X7t/Mm7H8vSRz0vh2E9EvtegcJjMHiOjqrt17zwv6AEAeSiajM77TADhsw4qQR6S+bPxHeUqdT8aK38wBl3iVuWinOvTPRERNpnEREAREQBERAEREAREQBERAEREAzftmwZejSe5HdnMo5XzKCfmBb3MznaFXKSy6MCGU+zCbT2h4FamArFjlyDOD5jTL+YEr8yJhmLrgr1+JL8NUYrqOWlj6zDml89mrE/xPNsHZ74o1ADZFOZ2PQa/XUnlOcZWzMCPhvlTzsdSPL/SefCbTAH2Ud5lZneotO12OgAOo8IAHuTad1TFmrUubBUGVFGgUDWw8+p5mRpE5Z1MLk+c8V/GfpPfVW2s8IazE+n95XPskyx7JpoaVCgDd65Z6rfhphmOUeZVAxPQCWLdKvmqiqRbNqB0Xgo9rSn7BcquIrc1oVbfnApL/AFGXaphPs9ZKY+6qD6CQzHYLJv8AWOEaW3dGrmwOFbrRpf0iUDfPFfunzEve5K22fhP/AGaX9Il3hfSnyPhNxET0TKIiIAiIgCIiAIiIAiIgCIiAIiIBB764U1MDiFAucma3M5CHsP5ZgW13X7ViUQEJnLrfjlqcvcCfR+08H3tGpSzFc6MuYaEZgRcT5vxeBanisQlQWcXQjl4Dy8vPpaZsy+l2J/CErKFrXzEZtLrcnW3C3UyToUQdFBAHG/E/Icv93nlxXhcEC55fPgP8p72IpeHMalU2LD7inlf8bdOQ5DmaW9ouXTOcahUAHU9OkgnuWyjiTaWGuop07sfG3uB5+Z/ykfuzs7vq2pyjxNc8lUXJkJ/pJk79kFPBVm5Gph6I8wGLN9FB9Zcts4Yl1rHgbD2lK25tFDgnyaJ35KX4m1NRmP6/mmj7xNmwtEjnY+4BlGTsnJX99q/7qP8AfKapu1Ty4PDL0o0v6FmQb5D93RepA95teDo5KaJ+FVHsAJq8NdMz+R8O+IibzMIiIAiIgCIiAIiIAiIgCJxeLwDmJxeLwAZ86707T73auMY/ClXLf+G1K3rafRU+fu0jALhqmLVONSutQtz8dnt8hmIlGb1otxeyDx9LJZrC4bny6H3tPNgFJ0UXbiWPXmfP5yZ2lRzUm81v66GeH4KFFF0NX4m526TIvRp+ndgdjnEFrnwUwWqMT0ubfQn5CeHCC/eMGFJSCgZr2C8+AJJPCw4+hMmtp/ssKKaaByc3mFtofmbH8oldXGMKZpi2pVrkXI0bh0nFt+g+jwbbxt0FNSSik2vpcta5ty0AHpNhq43Ng0X8OX9BMUxbXZb/AIl/Wazspc2HsT90H6TmdaSGN9s8G26/efZk61KY92Am9z5/wFPNicKp4d9S/rE3+afFX4soz+0cxOLxeayg5icXi8A5icXi8A5icXnMARE4vAOYnF5zAP/Z"/>
          <p:cNvSpPr>
            <a:spLocks noChangeAspect="1" noChangeArrowheads="1"/>
          </p:cNvSpPr>
          <p:nvPr/>
        </p:nvSpPr>
        <p:spPr bwMode="auto">
          <a:xfrm>
            <a:off x="46910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AutoShape 13" descr="data:image/jpeg;base64,/9j/4AAQSkZJRgABAQAAAQABAAD/2wCEAAkGBhQSERQRExQVFRUVGRUYGBMXGBcXFxwYFxwYGBgXFxwcHCYfGBkjGhwVHy8gJicpLCwsFh4xNTAqNSYuLCkBCQoKDgwOGg8PGiwfHyQpLCosKSwpKSwsKSwpKSwsKSwsLCwsKSwpKSwpKSwsLCksKSwsLCwpKSwsLCwsLCwsKf/AABEIAP0AxwMBIgACEQEDEQH/xAAcAAEAAwADAQEAAAAAAAAAAAAABQYHAQMECAL/xABEEAACAQIDBQYDBQYEBAcBAAABAgADEQQSIQUGMUFRBxMiYYGRMnGhFEJSgrEjJHKSstFiweHwFTRDokRUY3ODk8MW/8QAGQEBAAMBAQAAAAAAAAAAAAAAAAIDBAEF/8QAIhEAAwACAgMAAwEBAAAAAAAAAAECAxESIQQxQSIyURNC/9oADAMBAAIRAxEAPwDcYiIAiIgCIiAIiIAiIgCIiAIiIAiJQe0/eR8M2GphqipU7wuKWjtbIAA3Li2kjVcVs7K29F9vOZnWzt5qVOktSnYMjrnVWZhkdgCrMfjfLr8wDpNEkMeTmiVxxOYiJaQEREAREQBERAEREAREQBERAEREAREQBERAEREASg9suGpnArUb40qKEI557h148Mov+US/TLe1DG/aMXRwQOlJGqsOruCtNfnYH/7BK8rSh7J41ukZ/sCk1fEUcMjGzugtra1wzHpe2vpPpETDuzOpbaFOmUuFLFTY3RyrK1vyg3B6DoJuUr8dfiTyvsRETQUiIiAIiIAiIgCIiAIiIAiIgH5dwASTYDUk8ABzMxHfXtnq1KjUMAclMEjvwLu9uJS4si+fH5Sz9uO8z4bBph00+1F0dtbimoBYL/FcD5X6zD8DhWJAC6HkOI8xrxEqyVosid9k9hd7MYW/5nEZjz717/rLpsXfTaFJlVnNbMQMlRcw14eMWI9zM5qbMOYjLVJ14iw0/wC49b+cvPZxs+ktZTVZzlvYOzFQfIcB+syVbntMvUp/DSavaNhaIRcS60arWvTvntyvcDh6S006gYAg3BFwRwIPAiYb2oYalXqqEtcXFx15el5r26f/ACOF1B/YUdRqD4F4TRgyO12U5YUvoloiJoKjqxWJWmjVHNlRSzHoqi5PtPmnFbfbEV8Rim0NZiQOijRF9FCj0mvds+2O52caSnxYh1p/l+J/SwC/mmJUqd7KPIepmTyK/wCTRhn6ab2Od5UxeIq1SSVpKLnj4yNTfyQe012Zv2V1FR3Qamourcr0CKZA6fENBw9ZpEuw/oV5P2EREtKxERAEREAREQBERAEREAREht8KNdsHWXCtlrZfCeBsCCwU8mK5gDyJnGDI+3Db6YivTw9Ihvs+bORYjO2Xwg+QGvmbcjKXgnRcr5hcWujAg3HIjmPMGdNcUgqu1G1xowZ1uP5rWnWu1ncCkngpqSSV+tidSbecx1XLs1TPHoldp4lajd5TDXA+4bW+XMD5SMXaWIDBkq1VvyzFr8eR4zVd1qdP7GUUAC17acep6mVirtBUapTFOmwJ+8oJ9DxEzLL3ot4HXu/sVsZUpkOM+YB1YZW1+8ttGHlx/Wb9s3ArRo06K/DTRUX5KAo/SY/uXgyNo0aZVCr2qgq+fL3asbW+4c1tDflNpm3x102ZsvvQn5eoACSQANSToABxJh6gAJJAAFyToABxJ6CYd2h9or49mwWDJGHvapVHGr1VelL+r5cb6pStsrmXT0j37x4j/jWIZ6R/dsMrKjHQOx+Jx5GwA8hfnKHRw4StxuFYfQiTb7QOHoLQpm2gBt1lm3N3Ltg62OrDU0qpoof4W/aHzP3ffmLecuWSmzX1E6LDu5gxQx2GooAFGHrPmHF2qdw7M3rf0Al+lGwda208KOuGYeuSm36CXmb8foyUIiJYREREAREQBERAEREAREQBIbfDEVEwVd6QuwQ+33j6Lc+kmZwRONbWjq6PlDb2AGZa5JYONFvwKkgjhYAaAW5Tq3Oqd7jUpVPgcilbpmuBb1mh9r+6tPC1Kb0RlWtmPdj4VZbZsvQEEG3IiZpgMGwrgg2ZiGHUG+h8tdZkfSc0aV21SLfgNvfY6j4dzdVYqG+Wlj0M6iyvVzEnIx1K2JA+V9ZJ7zbmvXqNWCmnXdQ7U/uk/e9yCb/4hPT2Pbto+KrpiqKsO7DU1bxKCrAMQL2PETNEK30+y6q4rbLV2TbAAqVsYNUsKVJsgplgLF2sNOIVb87GX3bW3aOEpGtXqKiDrxJ/Co4sfISr759o1DZ69xQValcCwpLolPpntw/hGvy4zPNjbOr7UxBrYqoXIBIv8Kjoq8FE2PJOKdezKpdvZ5+0PtLrY5TSphqGF5qT+0q/x24L/hHqTK1sTFixYWFtJObe3b7yqaS8E4kmwAHMnpPV2e9nb4xixumFU2NQaF7cVp/5ty+cz8nlevpfpQt/DxbuPRfFIcVmNEEM2UaWzBRnJIsmYgE+nOaxvjvxhFwdalSxNFqrUyqU0YMddLADQaXkls/dTCrWrBaC5SlNCrDMhC5SAFOmhFybXJInqxm5mDqU2p/Z6K5gRmWmgYX5qbXBHWaceNytIz3ap7MZ2J2ht9vp16lRTTFVVPhChKLKabajU5BlN+JtwmtYztIwFOk9UYmk+RSe7RgXboqqSNSZC7t9jGEwzOzk17vmQOBZVBuFI1Dk8CTxHISxVtw8AxucJQv1CBf0tJTNI5Tlnbu5vVTxmcKlSlUp5c9KqArgMLqdCQQZNSCo4VFxzOqgO6+J9eCqvg6Zvhb5CTstW/pBiIidOCIiAIiIAiIgCIiAIiUrfTtMpYJ/s9Ne+xB4oDZUvwLnrzyjX5TjaS2zqTfSI7tmxH7HDpnRP2jMbgF8oUrdRz+K3qOkyDB0U781RoLjLc8hYX+Ztf1MuOPwmL2i3f1BmNtANFVeijkJCNsko+V1Fx53nn5MqpvRsiHK7LRsHeBTVUVWZ0ysnNiA3LTXQzpq06TUqaUXalXUupYFlJDcVJHIkCfvZNIgWUAec942bc5ja/W0yquL6LdbKM+BKvlqa62zHjfzPn/u0v2yqPc7OxNZNHCm3lwkJtLBWJzCfmnthko1KV7q6lWH6Hy/1Ms3y7I+iN7Pt2au08VUNRmGGpkd6QbZ24imD58SeQ+Yn0BhsMtNFpooVFACqosABwAEhdx9iJhcFSRAPEO8Yjm1TxE+elh8gJLbRxPd0ncakDQdWOij1Yges9OJUroxVTpkLsjHu2OxAY+AqvdDl4GZH9Swv8rSxyr08L3NbOP+kMOhPVWDBj7kNLROycoRE/LNYXPCTIlYOOYbUKXHchVUjpXqKSCTa/wIotfnLTKVs+i1QYqoPjYUq69QbuyD+UAeplvweJFSmtQcGAPvISSo7oiJMiIiIAiIgCIiAIiIBE707bGDwlbEnU01JUdXOiL6sQJlO4263fJUxuIJZ3LMWPEsdSx9ZOdtm2Blw2DB1qP3jjnlTRL+RYn+SRO196Vw2ETDU/jy+LyvPP8AKptqUasE9bOyhvWKJNFUuvDjaRGKS9QswKg66yp4Hbg+0AknQgnTSaztOrh8VhhUAykAaWtfTlMtRwL09lQXbIVsoPtJ3Zu8NPRW585V627Lg3UZuenwjyvzMm9h7Jo1KZzOBUBtZWB18wR/nOPidWyyVtld+hK2I6yqY3d2oDlHH6cf7mT25+0ctY0c10N7H9R85KYvGUqOKNN76Iz3t1ZCtvZtPKc7n0d6Z7+z/azCkuErKVenfITwZeNgeq9Og+csGO8dWlS5Amq3yT4B/OQfyGZY2+Br7UwdCiSqCspIHFgAb5vK19JqeyznapW5M2Vf4Kd1Hu2dvkRPUwU6jsxZZU10dFOh3lXFofvCmv8A2f6iezZOJNSijH4rWb+JfC31BnXs8ftcQf8A1FHtTp/3jCeCtVp8mtUX18L/AFAP55ciokJG7wVT3JRfiqlaQ/ObE+i5j6SSkTUbvMYq8qCZz/HUuq+yhj6zrCOrZdMLi8SgAyrTwwHytUFvYCd2xvAatD8DFl/gfxD2NxP1gl/esQf8ND6B/wC8/G0m7qtSrcFP7Jz5NqpPyb9Zw6S0REkREREAREQBERAERPHtjaS4ehVrtwpIznzygm3qdPWAYhvjixU21iGZsy0yiC2oGVRdbHQ2YtcdSZB7x7Ypu5JCAfwgfTNp7yb2Fsw/ZcRjKvx1CxuebObk+5Mg9392BjMfh6JHhL5qlvwL4m9wLes8xNXkN2uMEdhdr0F0SijONSzM9tOiqFH1MksRvPVcADwqBwvf2AAVfa/nNO3h7GcH3VWphUanVymyhiUJGvBrkG1xx5zI9l7Pz3Q3uNCOenESzPCnWyOKtkr/AP2NQUyiHiLfSVvDbTqI5YEjW8lcfsRqS3sb2BPQXNlH6yH7pmawEqmZ0Tpst+6+2y9ZG5gg3+XEHppfX5S3dojfFUXkiAHW/hzkkfzL9ZX919lpTTNY5mAFiDY3ub358LTo3n2kO5ZRmvoCCcyBbHRCNPmOV9BxlfTekS9I8PZNhKlbaDVhxo0qjA6eFn/ZhteNgzNb/DPoSlVpUkCBlVVAAuw4DTrPnrcTcerjqWJNGt3Tr3NtSAwJqXBt5qJIN2RbWBA7wMoN9Kuh9CRN805XSMrlV9NZwO9WDpmuXxVBb1nOtRRwCr14eHjOvaG/GCDUqq4qicrEHxi2RlN9eHEIfSZzS7HMWWzeFeGjupGg8idJM1uxqrWt3lemi8wiZj004cpH/TI+lI4R/TSNlbdo4mj39Gor0wWBYHQFfi18p07vISjVm41nZ/y8EH8oHvKBvPjf+CYWlgqCF6dUVC1Vj4s1xmA4KCRy+k6cF2qYiphmqU6dNDSGqMDwvZcgza2HG8srNMvVEVjbW0aTgj+84geVH+lp6doYMVabUz94aHoeR9DaYVR7YsYruclMM5F2CAHQBVvxuALfWS+1O2LECihpqoewLEjMD8ly6e8j/vK6Z3/KvhrGxcYalFS3xrdXHRl0P9/We+ZL2Rb3YzGYqv3qDuWDVGqAMAKhKhVW+g8N9B0uZrUvl7RXS0xERJERERAEREASk9rmMK7P7sf9arTp+ly5+iW9ZdpnHa3XBfBULgXd3N+HhCqCf5jK8r1DJwt0irbVxoXDU8ONBYEyX7GtlZq1fFkaKBTU+Z1a3oB7ylb1O1NyNCLaMDcG/SbZuBsX7LgKNO3iZc7/AMT6/QWHpMXix+WzVnrU6LFMP3r2V9i2qxAtSr/tF6eI+NfRr+hE3CZ72zYIHCU8R96jUXXyfQj3Cn0mvPHKGZ8VcaPHjNjq+HBGpYl2I8hYDyA0EzVsMKb2P0lz2HvBUfDOoS/h+Icbeco20GYObjnPKnZuZY6W21CqOFucr+1sQHVltx8V7mwNraDqdCeM832sEWnViMSSpBOnIf26ScrTI09o0/sDHgxX/wAX/wCk1qZb2DUrYfEN1dPoDp9frNSnqx+qMFexERJkToxmBp1VyVEV1/CwDD6yJO42C/8AL0x5C4HsDaTsSLlP2jqbXog13JwQ/wDDU/Yn9TPQN2MLp+70TbhdFP6iSkTnCf4jvJ/066NBUGVVCgcgAB7CdkRJkRERAEREAREQBMR7Z3Y7Rpg8BQW3q73+v6TbpnXbHu6alBMYgu+HvnA50m4n8psfkWleVbl6J43qiglu8oIjAFbi55i2s37DVVZFZfhIBHyI0nzls/HZdL6N9DNs7Ptpd7g1HOmSvpxH6/SZvGem0XZl0mWaYn2z70itXTAoxyUfFUtwNQ8B0OUfVpo+/u9q4DCs4I717rSX/F+L5Le/t1nz7haJqOXcnxEkudfEdSW+ZlufJxWiGKNvZdd26CJhznLjMPDVRiPIq45Hy58j0rG0sPdyA99eeh+ssKbRelSVQAjLmHDjmAvbqOBsf0Mh6+Pp1DlroVJ4VEAt6rw9rTztdmxkNVwTrx4dZ4MVXA4ycxmEKqSrBl/Euo9RxU+RlWxSam8thbfZXXR9C9idIDZuYfequT7KJoEoPYow/wCGIo4q7X/NYy/T059GJ+xEROnBERAEREAREQBERAEREAREQBKpv5jyKYoZmVaiuXKjxFRlXID90EsLnjYW5y1yF3n2LTr0izkK1NXIc/CBa5Dg6FDYXB6XFpDIm5eiU632YtttMPVoBsOBTqg/AfvAcQAL6kWNz0PAyy9kW2WSsaL/AA1hYHlnUEj3GYe0rlDZT1qoYqKVIgAKAeGhJGbW5I4+ks9XEJh6mGo0Vu/eUwOt2cD31M86b40kjZU7lmb9ou+zYzabm/7Gk5pUwOGRTZm+bG7e3SWTDYELStwfQjowPl5/QzLdr0clYqeIJzfO9jNDXaOfDYepxJp2Yc7pdSR5+G8u8id6ohheto/OK2zlU0yNDpY62twI/wB8DIVdognK4up9p0bSxBPHXofKeOnUJFpSp6LGySr4nJ8DG31+V+Y8jeRWKxAbiuvlp/pPUlMnQj1nhxNOxk4XZGmbL2BbWBTEYfW4Kuvy4N6i6+816fP3YCR9uqA3ByP8jfLp6WvPoGehPoyV7ERE6REREAREQBERAEREAREQBERAE8G3qJfDV1VVcmm4Ct8JOU2B8p75wYBh42uThaIXOSlxnfViDr6ASR7OtmvXxpxFQXTDqWufxtcL7DMfQSE21R7mviUV1CrWqAs1gqgm4VRcKtr29OHIWihvWMNsk00Qms6uKbAAqwqXHeuy6ZlBsQdbqOAOnnYoSvs2W3x6MC2xWNWvVq/jdiPUkiXehs1lo4Wn1oNUPkGd7f39RPHgNjKhWpkL5LEAjTNpYkHVrSTrbZs1YMCHNKnRpA/gQDMb8L6D+aWZa5LSOY50VSrVNre06sPXy6/dP0PSeupQBTTibCeeiiglWNrn3t/nENaFJntfFAicYPY1WrqEIU8yCB6dfnJXZexKVg32mmnkyEsPkBe/pLTs/Y71FIph0BGuJr6Nl60qWmUf4msB1kLrXoklv2fnsewvdbUK3v8As6gNraHQ/oCPWbvMl3D2dRo7UVaWoFGoe8YktUa4DEeXH2M1qasL3BmyrVCIiXFYiIgCIiAIiIAiIgCIiAIiIBD70bxDB0c+XvKjkJTpA2LsfPkALknkBMz2vvLjq+c1avdU140qF1W3AhqvxE8rKeJE0Pe3df7WqOhy1qWbI3AWe2ZTzAIA1n43d3Mp4dQan7R+IDaol+SKdOviOup4Si1dVpdItlylt+zJEpZhTw2cUxa4uMgvck3uTmvoC1+PSRO1cTSwZenVDVfCAMjCxY63LDnw0mydpuGoHCh6uUVM6pRYjxZnIDKp42Kgk8vCOkxnEUCxQKuZ+8WwOt2JsPn4pmqFFaZfNcls/S18qLUqULeIUyA13zMmZRpw0IPtITaeHYuxJt3Z0UHNqeV/1PlaWzadRFdaIOYYfNUq1D9+uePsQB7yAxdG1BCfiquWPytp+t5BPRNo8WBS5F+U8OIwobiSLXNxxkiotfyE8uS5C9bD6/6SWN6eyNLo7d3tq4pGyUq7Jxvl6cz5f6zR9zcQzljULViPhznNdzY3y8CVHM38ToPnRdh4MA1W6+G/QfE7H0A9jL7uI4WqhI1Oqr0X7t/Mm7H8vSRz0vh2E9EvtegcJjMHiOjqrt17zwv6AEAeSiajM77TADhsw4qQR6S+bPxHeUqdT8aK38wBl3iVuWinOvTPRERNpnEREAREQBERAEREAREQBERAEREAzftmwZejSe5HdnMo5XzKCfmBb3MznaFXKSy6MCGU+zCbT2h4FamArFjlyDOD5jTL+YEr8yJhmLrgr1+JL8NUYrqOWlj6zDml89mrE/xPNsHZ74o1ADZFOZ2PQa/XUnlOcZWzMCPhvlTzsdSPL/SefCbTAH2Ud5lZneotO12OgAOo8IAHuTad1TFmrUubBUGVFGgUDWw8+p5mRpE5Z1MLk+c8V/GfpPfVW2s8IazE+n95XPskyx7JpoaVCgDd65Z6rfhphmOUeZVAxPQCWLdKvmqiqRbNqB0Xgo9rSn7BcquIrc1oVbfnApL/AFGXaphPs9ZKY+6qD6CQzHYLJv8AWOEaW3dGrmwOFbrRpf0iUDfPFfunzEve5K22fhP/AGaX9Il3hfSnyPhNxET0TKIiIAiIgCIiAIiIAiIgCIiAIiIBB764U1MDiFAucma3M5CHsP5ZgW13X7ViUQEJnLrfjlqcvcCfR+08H3tGpSzFc6MuYaEZgRcT5vxeBanisQlQWcXQjl4Dy8vPpaZsy+l2J/CErKFrXzEZtLrcnW3C3UyToUQdFBAHG/E/Icv93nlxXhcEC55fPgP8p72IpeHMalU2LD7inlf8bdOQ5DmaW9ouXTOcahUAHU9OkgnuWyjiTaWGuop07sfG3uB5+Z/ykfuzs7vq2pyjxNc8lUXJkJ/pJk79kFPBVm5Gph6I8wGLN9FB9Zcts4Yl1rHgbD2lK25tFDgnyaJ35KX4m1NRmP6/mmj7xNmwtEjnY+4BlGTsnJX99q/7qP8AfKapu1Ty4PDL0o0v6FmQb5D93RepA95teDo5KaJ+FVHsAJq8NdMz+R8O+IibzMIiIAiIgCIiAIiIAiIgCJxeLwDmJxeLwAZ86707T73auMY/ClXLf+G1K3rafRU+fu0jALhqmLVONSutQtz8dnt8hmIlGb1otxeyDx9LJZrC4bny6H3tPNgFJ0UXbiWPXmfP5yZ2lRzUm81v66GeH4KFFF0NX4m526TIvRp+ndgdjnEFrnwUwWqMT0ubfQn5CeHCC/eMGFJSCgZr2C8+AJJPCw4+hMmtp/ssKKaaByc3mFtofmbH8oldXGMKZpi2pVrkXI0bh0nFt+g+jwbbxt0FNSSik2vpcta5ty0AHpNhq43Ng0X8OX9BMUxbXZb/AIl/Wazspc2HsT90H6TmdaSGN9s8G26/efZk61KY92Am9z5/wFPNicKp4d9S/rE3+afFX4soz+0cxOLxeayg5icXi8A5icXi8A5icXnMARE4vAOYnF5zAP/Z"/>
          <p:cNvSpPr>
            <a:spLocks noChangeAspect="1" noChangeArrowheads="1"/>
          </p:cNvSpPr>
          <p:nvPr/>
        </p:nvSpPr>
        <p:spPr bwMode="auto">
          <a:xfrm>
            <a:off x="48434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2413" y="266700"/>
            <a:ext cx="74168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/>
              <a:t/>
            </a:r>
            <a:br>
              <a:rPr lang="ru-RU" sz="1050" dirty="0"/>
            </a:br>
            <a:r>
              <a:rPr lang="ru-RU" sz="17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РЕВИЗИОННАЯ КОМИССИЯ ПО ЗАПАДНО-КАЗАХСТАНСКОЙ ОБЛАСТИ</a:t>
            </a:r>
            <a:endParaRPr lang="ru-RU" sz="17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71736" y="5715016"/>
            <a:ext cx="4288904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Уральск</a:t>
            </a:r>
            <a:r>
              <a:rPr lang="ru-RU" sz="1800" b="1" dirty="0" smtClean="0"/>
              <a:t>,</a:t>
            </a:r>
            <a:r>
              <a:rPr kumimoji="0" lang="ru-RU" sz="18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2018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AutoShape 4" descr="Картинки по запросу счетный коми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счетный комит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CEDA3-A488-4CC8-A06A-E8929F83920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1" t="71875" r="47496" b="4492"/>
          <a:stretch/>
        </p:blipFill>
        <p:spPr bwMode="auto">
          <a:xfrm>
            <a:off x="33782" y="9555"/>
            <a:ext cx="1968153" cy="169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3077209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072494" cy="48101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аудиторского заключения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286808" cy="5572164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II</a:t>
            </a:r>
            <a:r>
              <a:rPr lang="ru-RU" sz="1200" b="1" dirty="0"/>
              <a:t>.Основная (аналитическая) часть: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2.1. Сводный анализ текущего состояния </a:t>
            </a:r>
            <a:r>
              <a:rPr lang="ru-RU" sz="1200" dirty="0" err="1"/>
              <a:t>аудируемой</a:t>
            </a:r>
            <a:r>
              <a:rPr lang="ru-RU" sz="1200" dirty="0"/>
              <a:t> сферы, в том числе государственного управления и (или) отрасли экономики, социально-экономического развития в региональном и (или) </a:t>
            </a:r>
            <a:r>
              <a:rPr lang="ru-RU" sz="1200" dirty="0" err="1"/>
              <a:t>страновом</a:t>
            </a:r>
            <a:r>
              <a:rPr lang="ru-RU" sz="1200" dirty="0"/>
              <a:t> </a:t>
            </a:r>
            <a:r>
              <a:rPr lang="ru-RU" sz="1200" dirty="0" smtClean="0"/>
              <a:t>разрезе.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2.2. Сводные результаты государственного аудита </a:t>
            </a:r>
            <a:r>
              <a:rPr lang="ru-RU" sz="1200" dirty="0" err="1"/>
              <a:t>аудируемой</a:t>
            </a:r>
            <a:r>
              <a:rPr lang="ru-RU" sz="1200" dirty="0"/>
              <a:t> сферы, в том числе государственного управления и (или) отрасли экономики, социально-экономического развития в региональном и (или) </a:t>
            </a:r>
            <a:r>
              <a:rPr lang="ru-RU" sz="1200" dirty="0" err="1"/>
              <a:t>страновом</a:t>
            </a:r>
            <a:r>
              <a:rPr lang="ru-RU" sz="1200" dirty="0"/>
              <a:t> </a:t>
            </a:r>
            <a:r>
              <a:rPr lang="ru-RU" sz="1200" dirty="0" smtClean="0"/>
              <a:t>разрезе</a:t>
            </a:r>
          </a:p>
          <a:p>
            <a:pPr marL="0" indent="0">
              <a:buNone/>
            </a:pPr>
            <a:r>
              <a:rPr lang="ru-RU" sz="1200" dirty="0" smtClean="0"/>
              <a:t>      </a:t>
            </a:r>
            <a:r>
              <a:rPr lang="ru-RU" sz="1200" dirty="0"/>
              <a:t>2.2.1. Сводный анализ и оценка эффективности использования бюджетных средств, средств </a:t>
            </a:r>
            <a:r>
              <a:rPr lang="ru-RU" sz="1200" dirty="0" err="1"/>
              <a:t>Нацфонда</a:t>
            </a:r>
            <a:r>
              <a:rPr lang="ru-RU" sz="1200" dirty="0"/>
              <a:t>, займов и активов, на достижение конечных прямых и конечных результатов бюджетных программ, а также поставленных целей и задач, влияние на развитие </a:t>
            </a:r>
            <a:r>
              <a:rPr lang="ru-RU" sz="1200" dirty="0" err="1"/>
              <a:t>аудируемой</a:t>
            </a:r>
            <a:r>
              <a:rPr lang="ru-RU" sz="1200" dirty="0"/>
              <a:t> сферы и мультипликативный эффект на сопутствующие направления отрасли, экономики (обобщенные результаты выявленных однородных нарушений, недостатков и проблем,  выявление причин и условий, способствовавших нарушениям,  связанным с системными недостатками, неэффективным планированием и использованием бюджетных средств и активов, </a:t>
            </a:r>
            <a:r>
              <a:rPr lang="ru-RU" sz="1200" dirty="0" err="1"/>
              <a:t>недостижением</a:t>
            </a:r>
            <a:r>
              <a:rPr lang="ru-RU" sz="1200" dirty="0"/>
              <a:t> результатов, а также по иным проблемным вопросам в деятельности объекта государственного аудита,  в том числе приведших к системным проблемам</a:t>
            </a:r>
            <a:r>
              <a:rPr lang="ru-RU" sz="1200" dirty="0" smtClean="0"/>
              <a:t>)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</a:t>
            </a:r>
            <a:r>
              <a:rPr lang="ru-RU" sz="1200" dirty="0"/>
              <a:t>2.2.2. Сводный анализ полноты и качества оказания государственных </a:t>
            </a:r>
            <a:r>
              <a:rPr lang="ru-RU" sz="1200" dirty="0" smtClean="0"/>
              <a:t>услуг </a:t>
            </a:r>
            <a:r>
              <a:rPr lang="ru-RU" sz="1200" dirty="0"/>
              <a:t>(при оказании)</a:t>
            </a:r>
          </a:p>
          <a:p>
            <a:pPr marL="0" indent="0">
              <a:buNone/>
            </a:pPr>
            <a:r>
              <a:rPr lang="ru-RU" sz="1200" dirty="0"/>
              <a:t>* 2.3. Анализ декомпозиции документа с документами Системы государственного планирования вышестоящего уровня (по целям, задачам, целевым индикаторам, показателям, объемам финансирования</a:t>
            </a:r>
            <a:r>
              <a:rPr lang="ru-RU" sz="1200" dirty="0" smtClean="0"/>
              <a:t>) (</a:t>
            </a:r>
            <a:r>
              <a:rPr lang="ru-RU" sz="1200" dirty="0"/>
              <a:t>при проведении аудита документов СГП)</a:t>
            </a:r>
          </a:p>
          <a:p>
            <a:pPr marL="0" indent="0">
              <a:buNone/>
            </a:pPr>
            <a:r>
              <a:rPr lang="ru-RU" sz="1200" dirty="0" smtClean="0"/>
              <a:t>     * </a:t>
            </a:r>
            <a:r>
              <a:rPr lang="ru-RU" sz="1200" dirty="0"/>
              <a:t>2.3.1. Анализ корректировок в оцениваемый документ Системы государственного планирования (причины, сохранение преемственности в ранее принятых решениях, влияние внесенных корректировок на достижение целевых индикаторов и показателей вышестоящих документов Системы государственного </a:t>
            </a:r>
            <a:r>
              <a:rPr lang="ru-RU" sz="1200" dirty="0" smtClean="0"/>
              <a:t>планирования)  (при </a:t>
            </a:r>
            <a:r>
              <a:rPr lang="ru-RU" sz="1200" dirty="0"/>
              <a:t>проведении аудита документов СГП)</a:t>
            </a:r>
          </a:p>
          <a:p>
            <a:pPr marL="0" indent="0">
              <a:buNone/>
            </a:pPr>
            <a:r>
              <a:rPr lang="ru-RU" sz="1200" dirty="0"/>
              <a:t>* 2.4. Анализ эффективности реализации документа Системы государственного планирования:</a:t>
            </a:r>
          </a:p>
          <a:p>
            <a:pPr marL="0" indent="0">
              <a:buNone/>
            </a:pPr>
            <a:r>
              <a:rPr lang="ru-RU" sz="1200" dirty="0" smtClean="0"/>
              <a:t>2.5. Результаты оценки удовлетворенности обществом  (при проведении оценки)</a:t>
            </a:r>
          </a:p>
          <a:p>
            <a:pPr marL="0" indent="0">
              <a:buNone/>
            </a:pPr>
            <a:r>
              <a:rPr lang="ru-RU" sz="1200" dirty="0" smtClean="0"/>
              <a:t>2.6</a:t>
            </a:r>
            <a:r>
              <a:rPr lang="ru-RU" sz="1200" dirty="0"/>
              <a:t>. Оценка влияния деятельности объектов государственного аудита на социально-экономическое  развитие (в региональном и (или) </a:t>
            </a:r>
            <a:r>
              <a:rPr lang="ru-RU" sz="1200" dirty="0" err="1"/>
              <a:t>страновом</a:t>
            </a:r>
            <a:r>
              <a:rPr lang="ru-RU" sz="1200" dirty="0"/>
              <a:t> разрезе</a:t>
            </a:r>
            <a:r>
              <a:rPr lang="ru-RU" sz="1200" dirty="0" smtClean="0"/>
              <a:t>) </a:t>
            </a:r>
          </a:p>
          <a:p>
            <a:pPr marL="0" indent="0">
              <a:buNone/>
            </a:pPr>
            <a:r>
              <a:rPr lang="ru-RU" sz="1200" dirty="0" smtClean="0"/>
              <a:t>2.7</a:t>
            </a:r>
            <a:r>
              <a:rPr lang="ru-RU" sz="1200" dirty="0"/>
              <a:t>. Выявленные факты упущенной выгоды и экономических потерь объектов государственного </a:t>
            </a:r>
            <a:r>
              <a:rPr lang="ru-RU" sz="1200" dirty="0" smtClean="0"/>
              <a:t>аудита                                                                                                     </a:t>
            </a:r>
            <a:r>
              <a:rPr lang="ru-RU" sz="1200" dirty="0"/>
              <a:t>(при наличии)</a:t>
            </a:r>
          </a:p>
          <a:p>
            <a:pPr>
              <a:buNone/>
            </a:pPr>
            <a:endParaRPr lang="ru-RU" sz="1200" dirty="0" smtClean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sz="1200" b="1" u="sng" dirty="0" smtClean="0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500034" y="857232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5395D-A103-4868-8EF0-1D29B419DA1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5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5486914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0603312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6477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Процессы регламентируемые Правилами</a:t>
            </a:r>
            <a:endParaRPr lang="ru-RU" altLang="ru-RU" sz="24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63482182"/>
              </p:ext>
            </p:extLst>
          </p:nvPr>
        </p:nvGraphicFramePr>
        <p:xfrm>
          <a:off x="827584" y="90872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4240238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3721146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6024464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191938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197753"/>
              </p:ext>
            </p:extLst>
          </p:nvPr>
        </p:nvGraphicFramePr>
        <p:xfrm>
          <a:off x="611560" y="260648"/>
          <a:ext cx="8064895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EDBF-1A49-46AE-8E46-D98B578CFE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072494" cy="48101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Экономические потери и упущенная выгода</a:t>
            </a:r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500034" y="857232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5395D-A103-4868-8EF0-1D29B419DA1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5768" y="972341"/>
            <a:ext cx="8032976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Экономические потери - безрезультативные расходы бюджетных средств, активов государства, субъектов </a:t>
            </a:r>
            <a:r>
              <a:rPr lang="ru-RU" sz="2000" b="1" dirty="0" err="1"/>
              <a:t>квазигосударственного</a:t>
            </a:r>
            <a:r>
              <a:rPr lang="ru-RU" sz="2000" b="1" dirty="0"/>
              <a:t> сектора (расходы, не приведшие к запланированной цели, ожидаемому результату (социальному эффекту) от использования бюджетных средств, активов государства, субъектов </a:t>
            </a:r>
            <a:r>
              <a:rPr lang="ru-RU" sz="2000" b="1" dirty="0" err="1"/>
              <a:t>квазигосударственного</a:t>
            </a:r>
            <a:r>
              <a:rPr lang="ru-RU" sz="2000" b="1" dirty="0"/>
              <a:t> сектора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188" y="3933056"/>
            <a:ext cx="8067556" cy="26122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2000" b="1" dirty="0" smtClean="0"/>
              <a:t>Упущенная выгода  - неполученные </a:t>
            </a:r>
            <a:r>
              <a:rPr lang="ru-RU" sz="2000" b="1" dirty="0"/>
              <a:t>доходы государства и (или) объектов государственного аудита, </a:t>
            </a:r>
            <a:r>
              <a:rPr lang="ru-RU" sz="2000" b="1" dirty="0" err="1"/>
              <a:t>недостижение</a:t>
            </a:r>
            <a:r>
              <a:rPr lang="ru-RU" sz="2000" b="1" dirty="0"/>
              <a:t> (несвоевременное достижение) запланированных (ожидаемых) результатов, которые были бы получены, достигнуты в случае соблюдения норм законодательства и (или) актов объектов государственного </a:t>
            </a:r>
            <a:r>
              <a:rPr lang="ru-RU" sz="2000" b="1" dirty="0" smtClean="0"/>
              <a:t>аудита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17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17062</TotalTime>
  <Words>1050</Words>
  <Application>Microsoft Office PowerPoint</Application>
  <PresentationFormat>Экран (4:3)</PresentationFormat>
  <Paragraphs>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ТЕХНИЧЕСКАЯ УЧЕБА  «Внесение изменений в Правила проведения внешнего государственного аудита и финансового контроля»  </vt:lpstr>
      <vt:lpstr>Презентация PowerPoint</vt:lpstr>
      <vt:lpstr>Процессы регламентируемые Правилами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Экономические потери и упущенная выгода</vt:lpstr>
      <vt:lpstr>Презентация PowerPoint</vt:lpstr>
      <vt:lpstr>Форма аудиторского заключения</vt:lpstr>
      <vt:lpstr>Презентация PowerPoint</vt:lpstr>
    </vt:vector>
  </TitlesOfParts>
  <Company>hSe(by l0bz1k)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5. The Fiscal Policy</dc:title>
  <dc:creator>admin</dc:creator>
  <cp:lastModifiedBy>Асель</cp:lastModifiedBy>
  <cp:revision>346</cp:revision>
  <cp:lastPrinted>2018-06-28T09:18:10Z</cp:lastPrinted>
  <dcterms:created xsi:type="dcterms:W3CDTF">2004-02-28T07:36:24Z</dcterms:created>
  <dcterms:modified xsi:type="dcterms:W3CDTF">2018-07-13T08:17:13Z</dcterms:modified>
</cp:coreProperties>
</file>